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3004800" cy="9753600"/>
  <p:notesSz cx="6858000" cy="9144000"/>
  <p:defaultTextStyle>
    <a:lvl1pPr algn="ctr" defTabSz="584200">
      <a:defRPr sz="3600">
        <a:solidFill>
          <a:srgbClr val="535353"/>
        </a:solidFill>
        <a:latin typeface="+mn-lt"/>
        <a:ea typeface="+mn-ea"/>
        <a:cs typeface="+mn-cs"/>
        <a:sym typeface="Gill Sans Light"/>
      </a:defRPr>
    </a:lvl1pPr>
    <a:lvl2pPr indent="228600" algn="ctr" defTabSz="584200">
      <a:defRPr sz="3600">
        <a:solidFill>
          <a:srgbClr val="535353"/>
        </a:solidFill>
        <a:latin typeface="+mn-lt"/>
        <a:ea typeface="+mn-ea"/>
        <a:cs typeface="+mn-cs"/>
        <a:sym typeface="Gill Sans Light"/>
      </a:defRPr>
    </a:lvl2pPr>
    <a:lvl3pPr indent="457200" algn="ctr" defTabSz="584200">
      <a:defRPr sz="3600">
        <a:solidFill>
          <a:srgbClr val="535353"/>
        </a:solidFill>
        <a:latin typeface="+mn-lt"/>
        <a:ea typeface="+mn-ea"/>
        <a:cs typeface="+mn-cs"/>
        <a:sym typeface="Gill Sans Light"/>
      </a:defRPr>
    </a:lvl3pPr>
    <a:lvl4pPr indent="685800" algn="ctr" defTabSz="584200">
      <a:defRPr sz="3600">
        <a:solidFill>
          <a:srgbClr val="535353"/>
        </a:solidFill>
        <a:latin typeface="+mn-lt"/>
        <a:ea typeface="+mn-ea"/>
        <a:cs typeface="+mn-cs"/>
        <a:sym typeface="Gill Sans Light"/>
      </a:defRPr>
    </a:lvl4pPr>
    <a:lvl5pPr indent="914400" algn="ctr" defTabSz="584200">
      <a:defRPr sz="3600">
        <a:solidFill>
          <a:srgbClr val="535353"/>
        </a:solidFill>
        <a:latin typeface="+mn-lt"/>
        <a:ea typeface="+mn-ea"/>
        <a:cs typeface="+mn-cs"/>
        <a:sym typeface="Gill Sans Light"/>
      </a:defRPr>
    </a:lvl5pPr>
    <a:lvl6pPr indent="1143000" algn="ctr" defTabSz="584200">
      <a:defRPr sz="3600">
        <a:solidFill>
          <a:srgbClr val="535353"/>
        </a:solidFill>
        <a:latin typeface="+mn-lt"/>
        <a:ea typeface="+mn-ea"/>
        <a:cs typeface="+mn-cs"/>
        <a:sym typeface="Gill Sans Light"/>
      </a:defRPr>
    </a:lvl6pPr>
    <a:lvl7pPr indent="1371600" algn="ctr" defTabSz="584200">
      <a:defRPr sz="3600">
        <a:solidFill>
          <a:srgbClr val="535353"/>
        </a:solidFill>
        <a:latin typeface="+mn-lt"/>
        <a:ea typeface="+mn-ea"/>
        <a:cs typeface="+mn-cs"/>
        <a:sym typeface="Gill Sans Light"/>
      </a:defRPr>
    </a:lvl7pPr>
    <a:lvl8pPr indent="1600200" algn="ctr" defTabSz="584200">
      <a:defRPr sz="3600">
        <a:solidFill>
          <a:srgbClr val="535353"/>
        </a:solidFill>
        <a:latin typeface="+mn-lt"/>
        <a:ea typeface="+mn-ea"/>
        <a:cs typeface="+mn-cs"/>
        <a:sym typeface="Gill Sans Light"/>
      </a:defRPr>
    </a:lvl8pPr>
    <a:lvl9pPr indent="1828800" algn="ctr" defTabSz="584200">
      <a:defRPr sz="3600">
        <a:solidFill>
          <a:srgbClr val="535353"/>
        </a:solidFill>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D4553"/>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rgbClr val="3D4553"/>
              </a:solidFill>
              <a:prstDash val="solid"/>
              <a:miter lim="400000"/>
            </a:ln>
          </a:insideH>
          <a:insideV>
            <a:ln w="12700" cap="flat">
              <a:noFill/>
              <a:miter lim="400000"/>
            </a:ln>
          </a:insideV>
        </a:tcBdr>
        <a:fill>
          <a:solidFill>
            <a:srgbClr val="606B7E"/>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rgbClr val="3D4553"/>
              </a:solidFill>
              <a:prstDash val="solid"/>
              <a:miter lim="400000"/>
            </a:ln>
          </a:insideH>
          <a:insideV>
            <a:ln w="12700" cap="flat">
              <a:noFill/>
              <a:miter lim="400000"/>
            </a:ln>
          </a:insideV>
        </a:tcBdr>
        <a:fill>
          <a:solidFill>
            <a:srgbClr val="606B7E"/>
          </a:solidFill>
        </a:fill>
      </a:tcStyle>
    </a:firstRow>
  </a:tblStyle>
  <a:tblStyle styleId="{CF821DB8-F4EB-4A41-A1BA-3FCAFE7338EE}" styleName="">
    <a:tblBg/>
    <a:wholeTbl>
      <a:tcTxStyle b="off" i="off">
        <a:fontRef idx="minor">
          <a:srgbClr val="5A5F5E"/>
        </a:fontRef>
        <a:srgbClr val="5A5F5E"/>
      </a:tcTxStyle>
      <a:tcStyle>
        <a:tcBdr>
          <a:left>
            <a:ln w="50800" cap="flat">
              <a:noFill/>
              <a:miter lim="400000"/>
            </a:ln>
          </a:left>
          <a:right>
            <a:ln w="50800" cap="flat">
              <a:noFill/>
              <a:miter lim="400000"/>
            </a:ln>
          </a:right>
          <a:top>
            <a:ln w="50800" cap="flat">
              <a:noFill/>
              <a:miter lim="400000"/>
            </a:ln>
          </a:top>
          <a:bottom>
            <a:ln w="50800" cap="flat">
              <a:noFill/>
              <a:miter lim="400000"/>
            </a:ln>
          </a:bottom>
          <a:insideH>
            <a:ln w="50800" cap="flat">
              <a:noFill/>
              <a:miter lim="400000"/>
            </a:ln>
          </a:insideH>
          <a:insideV>
            <a:ln w="508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63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3" name="Shape 3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34" name="Shape 3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099952670"/>
      </p:ext>
    </p:extLst>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5" name="Shape 5"/>
          <p:cNvSpPr>
            <a:spLocks noGrp="1"/>
          </p:cNvSpPr>
          <p:nvPr>
            <p:ph type="title"/>
          </p:nvPr>
        </p:nvSpPr>
        <p:spPr>
          <a:xfrm>
            <a:off x="355600" y="2044700"/>
            <a:ext cx="12293600" cy="3238500"/>
          </a:xfrm>
          <a:prstGeom prst="rect">
            <a:avLst/>
          </a:prstGeom>
        </p:spPr>
        <p:txBody>
          <a:bodyPr anchor="b"/>
          <a:lstStyle/>
          <a:p>
            <a:pPr lvl="0">
              <a:defRPr sz="1800" cap="none">
                <a:solidFill>
                  <a:srgbClr val="000000"/>
                </a:solidFill>
              </a:defRPr>
            </a:pPr>
            <a:r>
              <a:rPr sz="7200" cap="all">
                <a:solidFill>
                  <a:srgbClr val="535353"/>
                </a:solidFill>
              </a:rPr>
              <a:t>Текст заголовка</a:t>
            </a:r>
          </a:p>
        </p:txBody>
      </p:sp>
      <p:sp>
        <p:nvSpPr>
          <p:cNvPr id="6" name="Shape 6"/>
          <p:cNvSpPr>
            <a:spLocks noGrp="1"/>
          </p:cNvSpPr>
          <p:nvPr>
            <p:ph type="body" idx="1"/>
          </p:nvPr>
        </p:nvSpPr>
        <p:spPr>
          <a:xfrm>
            <a:off x="355600" y="5270500"/>
            <a:ext cx="12293600" cy="1295400"/>
          </a:xfrm>
          <a:prstGeom prst="rect">
            <a:avLst/>
          </a:prstGeom>
        </p:spPr>
        <p:txBody>
          <a:bodyPr anchor="t"/>
          <a:lstStyle>
            <a:lvl1pPr marL="0" indent="0" algn="ctr">
              <a:lnSpc>
                <a:spcPct val="100000"/>
              </a:lnSpc>
              <a:spcBef>
                <a:spcPts val="0"/>
              </a:spcBef>
              <a:buSzTx/>
              <a:buNone/>
              <a:defRPr sz="3800"/>
            </a:lvl1pPr>
            <a:lvl2pPr marL="0" indent="228600" algn="ctr">
              <a:lnSpc>
                <a:spcPct val="100000"/>
              </a:lnSpc>
              <a:spcBef>
                <a:spcPts val="0"/>
              </a:spcBef>
              <a:buSzTx/>
              <a:buNone/>
              <a:defRPr sz="3800"/>
            </a:lvl2pPr>
            <a:lvl3pPr marL="0" indent="457200" algn="ctr">
              <a:lnSpc>
                <a:spcPct val="100000"/>
              </a:lnSpc>
              <a:spcBef>
                <a:spcPts val="0"/>
              </a:spcBef>
              <a:buSzTx/>
              <a:buNone/>
              <a:defRPr sz="3800"/>
            </a:lvl3pPr>
            <a:lvl4pPr marL="0" indent="685800" algn="ctr">
              <a:lnSpc>
                <a:spcPct val="100000"/>
              </a:lnSpc>
              <a:spcBef>
                <a:spcPts val="0"/>
              </a:spcBef>
              <a:buSzTx/>
              <a:buNone/>
              <a:defRPr sz="3800"/>
            </a:lvl4pPr>
            <a:lvl5pPr marL="0" indent="914400" algn="ctr">
              <a:lnSpc>
                <a:spcPct val="100000"/>
              </a:lnSpc>
              <a:spcBef>
                <a:spcPts val="0"/>
              </a:spcBef>
              <a:buSzTx/>
              <a:buNone/>
              <a:defRPr sz="3800"/>
            </a:lvl5pPr>
          </a:lstStyle>
          <a:p>
            <a:pPr lvl="0">
              <a:defRPr sz="1800">
                <a:solidFill>
                  <a:srgbClr val="000000"/>
                </a:solidFill>
              </a:defRPr>
            </a:pPr>
            <a:r>
              <a:rPr sz="3800">
                <a:solidFill>
                  <a:srgbClr val="535353"/>
                </a:solidFill>
              </a:rPr>
              <a:t>Уровень текста 1</a:t>
            </a:r>
          </a:p>
          <a:p>
            <a:pPr lvl="1">
              <a:defRPr sz="1800">
                <a:solidFill>
                  <a:srgbClr val="000000"/>
                </a:solidFill>
              </a:defRPr>
            </a:pPr>
            <a:r>
              <a:rPr sz="3800">
                <a:solidFill>
                  <a:srgbClr val="535353"/>
                </a:solidFill>
              </a:rPr>
              <a:t>Уровень текста 2</a:t>
            </a:r>
          </a:p>
          <a:p>
            <a:pPr lvl="2">
              <a:defRPr sz="1800">
                <a:solidFill>
                  <a:srgbClr val="000000"/>
                </a:solidFill>
              </a:defRPr>
            </a:pPr>
            <a:r>
              <a:rPr sz="3800">
                <a:solidFill>
                  <a:srgbClr val="535353"/>
                </a:solidFill>
              </a:rPr>
              <a:t>Уровень текста 3</a:t>
            </a:r>
          </a:p>
          <a:p>
            <a:pPr lvl="3">
              <a:defRPr sz="1800">
                <a:solidFill>
                  <a:srgbClr val="000000"/>
                </a:solidFill>
              </a:defRPr>
            </a:pPr>
            <a:r>
              <a:rPr sz="3800">
                <a:solidFill>
                  <a:srgbClr val="535353"/>
                </a:solidFill>
              </a:rPr>
              <a:t>Уровень текста 4</a:t>
            </a:r>
          </a:p>
          <a:p>
            <a:pPr lvl="4">
              <a:defRPr sz="1800">
                <a:solidFill>
                  <a:srgbClr val="000000"/>
                </a:solidFill>
              </a:defRPr>
            </a:pPr>
            <a:r>
              <a:rPr sz="3800">
                <a:solidFill>
                  <a:srgbClr val="535353"/>
                </a:solidFill>
              </a:rPr>
              <a:t>Уровень текста 5</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Заголовок и пункты">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0" name="Shape 30"/>
          <p:cNvSpPr>
            <a:spLocks noGrp="1"/>
          </p:cNvSpPr>
          <p:nvPr>
            <p:ph type="title"/>
          </p:nvPr>
        </p:nvSpPr>
        <p:spPr>
          <a:xfrm>
            <a:off x="2044700" y="152400"/>
            <a:ext cx="9575800" cy="2590800"/>
          </a:xfrm>
          <a:prstGeom prst="rect">
            <a:avLst/>
          </a:prstGeom>
        </p:spPr>
        <p:txBody>
          <a:bodyPr/>
          <a:lstStyle>
            <a:lvl1pPr defTabSz="457200">
              <a:defRPr sz="8400" cap="none">
                <a:solidFill>
                  <a:srgbClr val="363929"/>
                </a:solidFill>
                <a:latin typeface="Optima"/>
                <a:ea typeface="Optima"/>
                <a:cs typeface="Optima"/>
                <a:sym typeface="Optima"/>
              </a:defRPr>
            </a:lvl1pPr>
          </a:lstStyle>
          <a:p>
            <a:pPr lvl="0">
              <a:defRPr sz="1800">
                <a:solidFill>
                  <a:srgbClr val="000000"/>
                </a:solidFill>
              </a:defRPr>
            </a:pPr>
            <a:r>
              <a:rPr sz="8400">
                <a:solidFill>
                  <a:srgbClr val="363929"/>
                </a:solidFill>
              </a:rPr>
              <a:t>Текст заголовка</a:t>
            </a:r>
          </a:p>
        </p:txBody>
      </p:sp>
      <p:sp>
        <p:nvSpPr>
          <p:cNvPr id="31" name="Shape 31"/>
          <p:cNvSpPr>
            <a:spLocks noGrp="1"/>
          </p:cNvSpPr>
          <p:nvPr>
            <p:ph type="body" idx="1"/>
          </p:nvPr>
        </p:nvSpPr>
        <p:spPr>
          <a:xfrm>
            <a:off x="2044700" y="2743200"/>
            <a:ext cx="9575800" cy="5842000"/>
          </a:xfrm>
          <a:prstGeom prst="rect">
            <a:avLst/>
          </a:prstGeom>
        </p:spPr>
        <p:txBody>
          <a:bodyPr/>
          <a:lstStyle>
            <a:lvl1pPr marL="739538" indent="-447438" defTabSz="457200">
              <a:lnSpc>
                <a:spcPct val="100000"/>
              </a:lnSpc>
              <a:spcBef>
                <a:spcPts val="4000"/>
              </a:spcBef>
              <a:buSzPct val="125000"/>
              <a:defRPr sz="3000">
                <a:solidFill>
                  <a:srgbClr val="363929"/>
                </a:solidFill>
                <a:latin typeface="Optima"/>
                <a:ea typeface="Optima"/>
                <a:cs typeface="Optima"/>
                <a:sym typeface="Optima"/>
              </a:defRPr>
            </a:lvl1pPr>
            <a:lvl2pPr marL="1247538" indent="-447438" defTabSz="457200">
              <a:lnSpc>
                <a:spcPct val="100000"/>
              </a:lnSpc>
              <a:spcBef>
                <a:spcPts val="4000"/>
              </a:spcBef>
              <a:buSzPct val="125000"/>
              <a:defRPr sz="3000">
                <a:solidFill>
                  <a:srgbClr val="363929"/>
                </a:solidFill>
                <a:latin typeface="Optima"/>
                <a:ea typeface="Optima"/>
                <a:cs typeface="Optima"/>
                <a:sym typeface="Optima"/>
              </a:defRPr>
            </a:lvl2pPr>
            <a:lvl3pPr marL="1772471" indent="-447438" defTabSz="457200">
              <a:lnSpc>
                <a:spcPct val="100000"/>
              </a:lnSpc>
              <a:spcBef>
                <a:spcPts val="4000"/>
              </a:spcBef>
              <a:buSzPct val="125000"/>
              <a:defRPr sz="3000">
                <a:solidFill>
                  <a:srgbClr val="363929"/>
                </a:solidFill>
                <a:latin typeface="Optima"/>
                <a:ea typeface="Optima"/>
                <a:cs typeface="Optima"/>
                <a:sym typeface="Optima"/>
              </a:defRPr>
            </a:lvl3pPr>
            <a:lvl4pPr marL="2297405" indent="-447438" defTabSz="457200">
              <a:lnSpc>
                <a:spcPct val="100000"/>
              </a:lnSpc>
              <a:spcBef>
                <a:spcPts val="4000"/>
              </a:spcBef>
              <a:buSzPct val="125000"/>
              <a:defRPr sz="3000">
                <a:solidFill>
                  <a:srgbClr val="363929"/>
                </a:solidFill>
                <a:latin typeface="Optima"/>
                <a:ea typeface="Optima"/>
                <a:cs typeface="Optima"/>
                <a:sym typeface="Optima"/>
              </a:defRPr>
            </a:lvl4pPr>
            <a:lvl5pPr marL="2822338" indent="-447438" defTabSz="457200">
              <a:lnSpc>
                <a:spcPct val="100000"/>
              </a:lnSpc>
              <a:spcBef>
                <a:spcPts val="4000"/>
              </a:spcBef>
              <a:buSzPct val="125000"/>
              <a:defRPr sz="3000">
                <a:solidFill>
                  <a:srgbClr val="363929"/>
                </a:solidFill>
                <a:latin typeface="Optima"/>
                <a:ea typeface="Optima"/>
                <a:cs typeface="Optima"/>
                <a:sym typeface="Optima"/>
              </a:defRPr>
            </a:lvl5pPr>
          </a:lstStyle>
          <a:p>
            <a:pPr lvl="0">
              <a:defRPr sz="1800">
                <a:solidFill>
                  <a:srgbClr val="000000"/>
                </a:solidFill>
              </a:defRPr>
            </a:pPr>
            <a:r>
              <a:rPr sz="3000">
                <a:solidFill>
                  <a:srgbClr val="363929"/>
                </a:solidFill>
              </a:rPr>
              <a:t>Уровень текста 1</a:t>
            </a:r>
          </a:p>
          <a:p>
            <a:pPr lvl="1">
              <a:defRPr sz="1800">
                <a:solidFill>
                  <a:srgbClr val="000000"/>
                </a:solidFill>
              </a:defRPr>
            </a:pPr>
            <a:r>
              <a:rPr sz="3000">
                <a:solidFill>
                  <a:srgbClr val="363929"/>
                </a:solidFill>
              </a:rPr>
              <a:t>Уровень текста 2</a:t>
            </a:r>
          </a:p>
          <a:p>
            <a:pPr lvl="2">
              <a:defRPr sz="1800">
                <a:solidFill>
                  <a:srgbClr val="000000"/>
                </a:solidFill>
              </a:defRPr>
            </a:pPr>
            <a:r>
              <a:rPr sz="3000">
                <a:solidFill>
                  <a:srgbClr val="363929"/>
                </a:solidFill>
              </a:rPr>
              <a:t>Уровень текста 3</a:t>
            </a:r>
          </a:p>
          <a:p>
            <a:pPr lvl="3">
              <a:defRPr sz="1800">
                <a:solidFill>
                  <a:srgbClr val="000000"/>
                </a:solidFill>
              </a:defRPr>
            </a:pPr>
            <a:r>
              <a:rPr sz="3000">
                <a:solidFill>
                  <a:srgbClr val="363929"/>
                </a:solidFill>
              </a:rPr>
              <a:t>Уровень текста 4</a:t>
            </a:r>
          </a:p>
          <a:p>
            <a:pPr lvl="4">
              <a:defRPr sz="1800">
                <a:solidFill>
                  <a:srgbClr val="000000"/>
                </a:solidFill>
              </a:defRPr>
            </a:pPr>
            <a:r>
              <a:rPr sz="3000">
                <a:solidFill>
                  <a:srgbClr val="363929"/>
                </a:solidFill>
              </a:rPr>
              <a:t>Уровень текста 5</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Пустой">
    <p:bg>
      <p:bgPr>
        <a:blipFill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8" name="Shape 8"/>
          <p:cNvSpPr>
            <a:spLocks noGrp="1"/>
          </p:cNvSpPr>
          <p:nvPr>
            <p:ph type="title"/>
          </p:nvPr>
        </p:nvSpPr>
        <p:spPr>
          <a:xfrm>
            <a:off x="1270000" y="6908800"/>
            <a:ext cx="10464800" cy="1282700"/>
          </a:xfrm>
          <a:prstGeom prst="rect">
            <a:avLst/>
          </a:prstGeom>
        </p:spPr>
        <p:txBody>
          <a:bodyPr/>
          <a:lstStyle/>
          <a:p>
            <a:pPr lvl="0">
              <a:defRPr sz="1800" cap="none">
                <a:solidFill>
                  <a:srgbClr val="000000"/>
                </a:solidFill>
              </a:defRPr>
            </a:pPr>
            <a:r>
              <a:rPr sz="7200" cap="all">
                <a:solidFill>
                  <a:srgbClr val="535353"/>
                </a:solidFill>
              </a:rPr>
              <a:t>Текст заголовка</a:t>
            </a:r>
          </a:p>
        </p:txBody>
      </p:sp>
      <p:sp>
        <p:nvSpPr>
          <p:cNvPr id="9" name="Shape 9"/>
          <p:cNvSpPr>
            <a:spLocks noGrp="1"/>
          </p:cNvSpPr>
          <p:nvPr>
            <p:ph type="body" idx="1"/>
          </p:nvPr>
        </p:nvSpPr>
        <p:spPr>
          <a:xfrm>
            <a:off x="1270000" y="8191500"/>
            <a:ext cx="10464800" cy="1130300"/>
          </a:xfrm>
          <a:prstGeom prst="rect">
            <a:avLst/>
          </a:prstGeom>
        </p:spPr>
        <p:txBody>
          <a:bodyPr anchor="t"/>
          <a:lstStyle>
            <a:lvl1pPr marL="0" indent="0" algn="ctr">
              <a:lnSpc>
                <a:spcPct val="100000"/>
              </a:lnSpc>
              <a:spcBef>
                <a:spcPts val="0"/>
              </a:spcBef>
              <a:buSzTx/>
              <a:buNone/>
              <a:defRPr sz="3800"/>
            </a:lvl1pPr>
            <a:lvl2pPr marL="0" indent="228600" algn="ctr">
              <a:lnSpc>
                <a:spcPct val="100000"/>
              </a:lnSpc>
              <a:spcBef>
                <a:spcPts val="0"/>
              </a:spcBef>
              <a:buSzTx/>
              <a:buNone/>
              <a:defRPr sz="3800"/>
            </a:lvl2pPr>
            <a:lvl3pPr marL="0" indent="457200" algn="ctr">
              <a:lnSpc>
                <a:spcPct val="100000"/>
              </a:lnSpc>
              <a:spcBef>
                <a:spcPts val="0"/>
              </a:spcBef>
              <a:buSzTx/>
              <a:buNone/>
              <a:defRPr sz="3800"/>
            </a:lvl3pPr>
            <a:lvl4pPr marL="0" indent="685800" algn="ctr">
              <a:lnSpc>
                <a:spcPct val="100000"/>
              </a:lnSpc>
              <a:spcBef>
                <a:spcPts val="0"/>
              </a:spcBef>
              <a:buSzTx/>
              <a:buNone/>
              <a:defRPr sz="3800"/>
            </a:lvl4pPr>
            <a:lvl5pPr marL="0" indent="914400" algn="ctr">
              <a:lnSpc>
                <a:spcPct val="100000"/>
              </a:lnSpc>
              <a:spcBef>
                <a:spcPts val="0"/>
              </a:spcBef>
              <a:buSzTx/>
              <a:buNone/>
              <a:defRPr sz="3800"/>
            </a:lvl5pPr>
          </a:lstStyle>
          <a:p>
            <a:pPr lvl="0">
              <a:defRPr sz="1800">
                <a:solidFill>
                  <a:srgbClr val="000000"/>
                </a:solidFill>
              </a:defRPr>
            </a:pPr>
            <a:r>
              <a:rPr sz="3800">
                <a:solidFill>
                  <a:srgbClr val="535353"/>
                </a:solidFill>
              </a:rPr>
              <a:t>Уровень текста 1</a:t>
            </a:r>
          </a:p>
          <a:p>
            <a:pPr lvl="1">
              <a:defRPr sz="1800">
                <a:solidFill>
                  <a:srgbClr val="000000"/>
                </a:solidFill>
              </a:defRPr>
            </a:pPr>
            <a:r>
              <a:rPr sz="3800">
                <a:solidFill>
                  <a:srgbClr val="535353"/>
                </a:solidFill>
              </a:rPr>
              <a:t>Уровень текста 2</a:t>
            </a:r>
          </a:p>
          <a:p>
            <a:pPr lvl="2">
              <a:defRPr sz="1800">
                <a:solidFill>
                  <a:srgbClr val="000000"/>
                </a:solidFill>
              </a:defRPr>
            </a:pPr>
            <a:r>
              <a:rPr sz="3800">
                <a:solidFill>
                  <a:srgbClr val="535353"/>
                </a:solidFill>
              </a:rPr>
              <a:t>Уровень текста 3</a:t>
            </a:r>
          </a:p>
          <a:p>
            <a:pPr lvl="3">
              <a:defRPr sz="1800">
                <a:solidFill>
                  <a:srgbClr val="000000"/>
                </a:solidFill>
              </a:defRPr>
            </a:pPr>
            <a:r>
              <a:rPr sz="3800">
                <a:solidFill>
                  <a:srgbClr val="535353"/>
                </a:solidFill>
              </a:rPr>
              <a:t>Уровень текста 4</a:t>
            </a:r>
          </a:p>
          <a:p>
            <a:pPr lvl="4">
              <a:defRPr sz="1800">
                <a:solidFill>
                  <a:srgbClr val="000000"/>
                </a:solidFill>
              </a:defRPr>
            </a:pPr>
            <a:r>
              <a:rPr sz="3800">
                <a:solidFill>
                  <a:srgbClr val="535353"/>
                </a:solidFill>
              </a:rPr>
              <a:t>Уровень текста 5</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 name="Shape 11"/>
          <p:cNvSpPr>
            <a:spLocks noGrp="1"/>
          </p:cNvSpPr>
          <p:nvPr>
            <p:ph type="title"/>
          </p:nvPr>
        </p:nvSpPr>
        <p:spPr>
          <a:xfrm>
            <a:off x="355600" y="3251200"/>
            <a:ext cx="12293600" cy="3238500"/>
          </a:xfrm>
          <a:prstGeom prst="rect">
            <a:avLst/>
          </a:prstGeom>
        </p:spPr>
        <p:txBody>
          <a:bodyPr/>
          <a:lstStyle/>
          <a:p>
            <a:pPr lvl="0">
              <a:defRPr sz="1800" cap="none">
                <a:solidFill>
                  <a:srgbClr val="000000"/>
                </a:solidFill>
              </a:defRPr>
            </a:pPr>
            <a:r>
              <a:rPr sz="7200" cap="all">
                <a:solidFill>
                  <a:srgbClr val="535353"/>
                </a:solidFill>
              </a:rPr>
              <a:t>Текст заголовка</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13" name="Shape 13"/>
          <p:cNvSpPr>
            <a:spLocks noGrp="1"/>
          </p:cNvSpPr>
          <p:nvPr>
            <p:ph type="title"/>
          </p:nvPr>
        </p:nvSpPr>
        <p:spPr>
          <a:xfrm>
            <a:off x="355600" y="1016000"/>
            <a:ext cx="5892800" cy="3886200"/>
          </a:xfrm>
          <a:prstGeom prst="rect">
            <a:avLst/>
          </a:prstGeom>
        </p:spPr>
        <p:txBody>
          <a:bodyPr anchor="b"/>
          <a:lstStyle/>
          <a:p>
            <a:pPr lvl="0">
              <a:defRPr sz="1800" cap="none">
                <a:solidFill>
                  <a:srgbClr val="000000"/>
                </a:solidFill>
              </a:defRPr>
            </a:pPr>
            <a:r>
              <a:rPr sz="7200" cap="all">
                <a:solidFill>
                  <a:srgbClr val="535353"/>
                </a:solidFill>
              </a:rPr>
              <a:t>Текст заголовка</a:t>
            </a:r>
          </a:p>
        </p:txBody>
      </p:sp>
      <p:sp>
        <p:nvSpPr>
          <p:cNvPr id="14" name="Shape 14"/>
          <p:cNvSpPr>
            <a:spLocks noGrp="1"/>
          </p:cNvSpPr>
          <p:nvPr>
            <p:ph type="body" idx="1"/>
          </p:nvPr>
        </p:nvSpPr>
        <p:spPr>
          <a:xfrm>
            <a:off x="355600" y="4889500"/>
            <a:ext cx="5892800" cy="3886200"/>
          </a:xfrm>
          <a:prstGeom prst="rect">
            <a:avLst/>
          </a:prstGeom>
        </p:spPr>
        <p:txBody>
          <a:bodyPr anchor="t"/>
          <a:lstStyle>
            <a:lvl1pPr marL="0" indent="0" algn="ctr">
              <a:lnSpc>
                <a:spcPct val="100000"/>
              </a:lnSpc>
              <a:spcBef>
                <a:spcPts val="0"/>
              </a:spcBef>
              <a:buSzTx/>
              <a:buNone/>
              <a:defRPr sz="3800"/>
            </a:lvl1pPr>
            <a:lvl2pPr marL="0" indent="228600" algn="ctr">
              <a:lnSpc>
                <a:spcPct val="100000"/>
              </a:lnSpc>
              <a:spcBef>
                <a:spcPts val="0"/>
              </a:spcBef>
              <a:buSzTx/>
              <a:buNone/>
              <a:defRPr sz="3800"/>
            </a:lvl2pPr>
            <a:lvl3pPr marL="0" indent="457200" algn="ctr">
              <a:lnSpc>
                <a:spcPct val="100000"/>
              </a:lnSpc>
              <a:spcBef>
                <a:spcPts val="0"/>
              </a:spcBef>
              <a:buSzTx/>
              <a:buNone/>
              <a:defRPr sz="3800"/>
            </a:lvl3pPr>
            <a:lvl4pPr marL="0" indent="685800" algn="ctr">
              <a:lnSpc>
                <a:spcPct val="100000"/>
              </a:lnSpc>
              <a:spcBef>
                <a:spcPts val="0"/>
              </a:spcBef>
              <a:buSzTx/>
              <a:buNone/>
              <a:defRPr sz="3800"/>
            </a:lvl4pPr>
            <a:lvl5pPr marL="0" indent="914400" algn="ctr">
              <a:lnSpc>
                <a:spcPct val="100000"/>
              </a:lnSpc>
              <a:spcBef>
                <a:spcPts val="0"/>
              </a:spcBef>
              <a:buSzTx/>
              <a:buNone/>
              <a:defRPr sz="3800"/>
            </a:lvl5pPr>
          </a:lstStyle>
          <a:p>
            <a:pPr lvl="0">
              <a:defRPr sz="1800">
                <a:solidFill>
                  <a:srgbClr val="000000"/>
                </a:solidFill>
              </a:defRPr>
            </a:pPr>
            <a:r>
              <a:rPr sz="3800">
                <a:solidFill>
                  <a:srgbClr val="535353"/>
                </a:solidFill>
              </a:rPr>
              <a:t>Уровень текста 1</a:t>
            </a:r>
          </a:p>
          <a:p>
            <a:pPr lvl="1">
              <a:defRPr sz="1800">
                <a:solidFill>
                  <a:srgbClr val="000000"/>
                </a:solidFill>
              </a:defRPr>
            </a:pPr>
            <a:r>
              <a:rPr sz="3800">
                <a:solidFill>
                  <a:srgbClr val="535353"/>
                </a:solidFill>
              </a:rPr>
              <a:t>Уровень текста 2</a:t>
            </a:r>
          </a:p>
          <a:p>
            <a:pPr lvl="2">
              <a:defRPr sz="1800">
                <a:solidFill>
                  <a:srgbClr val="000000"/>
                </a:solidFill>
              </a:defRPr>
            </a:pPr>
            <a:r>
              <a:rPr sz="3800">
                <a:solidFill>
                  <a:srgbClr val="535353"/>
                </a:solidFill>
              </a:rPr>
              <a:t>Уровень текста 3</a:t>
            </a:r>
          </a:p>
          <a:p>
            <a:pPr lvl="3">
              <a:defRPr sz="1800">
                <a:solidFill>
                  <a:srgbClr val="000000"/>
                </a:solidFill>
              </a:defRPr>
            </a:pPr>
            <a:r>
              <a:rPr sz="3800">
                <a:solidFill>
                  <a:srgbClr val="535353"/>
                </a:solidFill>
              </a:rPr>
              <a:t>Уровень текста 4</a:t>
            </a:r>
          </a:p>
          <a:p>
            <a:pPr lvl="4">
              <a:defRPr sz="1800">
                <a:solidFill>
                  <a:srgbClr val="000000"/>
                </a:solidFill>
              </a:defRPr>
            </a:pPr>
            <a:r>
              <a:rPr sz="3800">
                <a:solidFill>
                  <a:srgbClr val="535353"/>
                </a:solidFill>
              </a:rPr>
              <a:t>Уровень текста 5</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Текст заголовка</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Текст заголовка</a:t>
            </a:r>
          </a:p>
        </p:txBody>
      </p:sp>
      <p:sp>
        <p:nvSpPr>
          <p:cNvPr id="19" name="Shape 19"/>
          <p:cNvSpPr>
            <a:spLocks noGrp="1"/>
          </p:cNvSpPr>
          <p:nvPr>
            <p:ph type="body" idx="1"/>
          </p:nvPr>
        </p:nvSpPr>
        <p:spPr>
          <a:prstGeom prst="rect">
            <a:avLst/>
          </a:prstGeom>
        </p:spPr>
        <p:txBody>
          <a:bodyPr/>
          <a:lstStyle/>
          <a:p>
            <a:pPr lvl="0">
              <a:defRPr sz="1800">
                <a:solidFill>
                  <a:srgbClr val="000000"/>
                </a:solidFill>
              </a:defRPr>
            </a:pPr>
            <a:r>
              <a:rPr sz="4600">
                <a:solidFill>
                  <a:srgbClr val="535353"/>
                </a:solidFill>
              </a:rPr>
              <a:t>Уровень текста 1</a:t>
            </a:r>
          </a:p>
          <a:p>
            <a:pPr lvl="1">
              <a:defRPr sz="1800">
                <a:solidFill>
                  <a:srgbClr val="000000"/>
                </a:solidFill>
              </a:defRPr>
            </a:pPr>
            <a:r>
              <a:rPr sz="4600">
                <a:solidFill>
                  <a:srgbClr val="535353"/>
                </a:solidFill>
              </a:rPr>
              <a:t>Уровень текста 2</a:t>
            </a:r>
          </a:p>
          <a:p>
            <a:pPr lvl="2">
              <a:defRPr sz="1800">
                <a:solidFill>
                  <a:srgbClr val="000000"/>
                </a:solidFill>
              </a:defRPr>
            </a:pPr>
            <a:r>
              <a:rPr sz="4600">
                <a:solidFill>
                  <a:srgbClr val="535353"/>
                </a:solidFill>
              </a:rPr>
              <a:t>Уровень текста 3</a:t>
            </a:r>
          </a:p>
          <a:p>
            <a:pPr lvl="3">
              <a:defRPr sz="1800">
                <a:solidFill>
                  <a:srgbClr val="000000"/>
                </a:solidFill>
              </a:defRPr>
            </a:pPr>
            <a:r>
              <a:rPr sz="4600">
                <a:solidFill>
                  <a:srgbClr val="535353"/>
                </a:solidFill>
              </a:rPr>
              <a:t>Уровень текста 4</a:t>
            </a:r>
          </a:p>
          <a:p>
            <a:pPr lvl="4">
              <a:defRPr sz="1800">
                <a:solidFill>
                  <a:srgbClr val="000000"/>
                </a:solidFill>
              </a:defRPr>
            </a:pPr>
            <a:r>
              <a:rPr sz="4600">
                <a:solidFill>
                  <a:srgbClr val="535353"/>
                </a:solidFill>
              </a:rPr>
              <a:t>Уровень текста 5</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Текст заголовка</a:t>
            </a:r>
          </a:p>
        </p:txBody>
      </p:sp>
      <p:sp>
        <p:nvSpPr>
          <p:cNvPr id="22" name="Shape 22"/>
          <p:cNvSpPr>
            <a:spLocks noGrp="1"/>
          </p:cNvSpPr>
          <p:nvPr>
            <p:ph type="body" idx="1"/>
          </p:nvPr>
        </p:nvSpPr>
        <p:spPr>
          <a:xfrm>
            <a:off x="355600" y="2730500"/>
            <a:ext cx="5892800" cy="6299200"/>
          </a:xfrm>
          <a:prstGeom prst="rect">
            <a:avLst/>
          </a:prstGeom>
        </p:spPr>
        <p:txBody>
          <a:bodyPr/>
          <a:lstStyle>
            <a:lvl1pPr marL="431800" indent="-431800">
              <a:lnSpc>
                <a:spcPct val="100000"/>
              </a:lnSpc>
              <a:spcBef>
                <a:spcPts val="3800"/>
              </a:spcBef>
              <a:defRPr sz="3800"/>
            </a:lvl1pPr>
            <a:lvl2pPr marL="863600" indent="-431800">
              <a:lnSpc>
                <a:spcPct val="100000"/>
              </a:lnSpc>
              <a:spcBef>
                <a:spcPts val="3800"/>
              </a:spcBef>
              <a:defRPr sz="3800"/>
            </a:lvl2pPr>
            <a:lvl3pPr marL="1295400" indent="-431800">
              <a:lnSpc>
                <a:spcPct val="100000"/>
              </a:lnSpc>
              <a:spcBef>
                <a:spcPts val="3800"/>
              </a:spcBef>
              <a:defRPr sz="3800"/>
            </a:lvl3pPr>
            <a:lvl4pPr marL="1727200" indent="-431800">
              <a:lnSpc>
                <a:spcPct val="100000"/>
              </a:lnSpc>
              <a:spcBef>
                <a:spcPts val="3800"/>
              </a:spcBef>
              <a:defRPr sz="3800"/>
            </a:lvl4pPr>
            <a:lvl5pPr marL="2159000" indent="-431800">
              <a:lnSpc>
                <a:spcPct val="100000"/>
              </a:lnSpc>
              <a:spcBef>
                <a:spcPts val="3800"/>
              </a:spcBef>
              <a:defRPr sz="3800"/>
            </a:lvl5pPr>
          </a:lstStyle>
          <a:p>
            <a:pPr lvl="0">
              <a:defRPr sz="1800">
                <a:solidFill>
                  <a:srgbClr val="000000"/>
                </a:solidFill>
              </a:defRPr>
            </a:pPr>
            <a:r>
              <a:rPr sz="3800">
                <a:solidFill>
                  <a:srgbClr val="535353"/>
                </a:solidFill>
              </a:rPr>
              <a:t>Уровень текста 1</a:t>
            </a:r>
          </a:p>
          <a:p>
            <a:pPr lvl="1">
              <a:defRPr sz="1800">
                <a:solidFill>
                  <a:srgbClr val="000000"/>
                </a:solidFill>
              </a:defRPr>
            </a:pPr>
            <a:r>
              <a:rPr sz="3800">
                <a:solidFill>
                  <a:srgbClr val="535353"/>
                </a:solidFill>
              </a:rPr>
              <a:t>Уровень текста 2</a:t>
            </a:r>
          </a:p>
          <a:p>
            <a:pPr lvl="2">
              <a:defRPr sz="1800">
                <a:solidFill>
                  <a:srgbClr val="000000"/>
                </a:solidFill>
              </a:defRPr>
            </a:pPr>
            <a:r>
              <a:rPr sz="3800">
                <a:solidFill>
                  <a:srgbClr val="535353"/>
                </a:solidFill>
              </a:rPr>
              <a:t>Уровень текста 3</a:t>
            </a:r>
          </a:p>
          <a:p>
            <a:pPr lvl="3">
              <a:defRPr sz="1800">
                <a:solidFill>
                  <a:srgbClr val="000000"/>
                </a:solidFill>
              </a:defRPr>
            </a:pPr>
            <a:r>
              <a:rPr sz="3800">
                <a:solidFill>
                  <a:srgbClr val="535353"/>
                </a:solidFill>
              </a:rPr>
              <a:t>Уровень текста 4</a:t>
            </a:r>
          </a:p>
          <a:p>
            <a:pPr lvl="4">
              <a:defRPr sz="1800">
                <a:solidFill>
                  <a:srgbClr val="000000"/>
                </a:solidFill>
              </a:defRPr>
            </a:pPr>
            <a:r>
              <a:rPr sz="3800">
                <a:solidFill>
                  <a:srgbClr val="535353"/>
                </a:solidFill>
              </a:rPr>
              <a:t>Уровень текста 5</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24" name="Shape 24"/>
          <p:cNvSpPr>
            <a:spLocks noGrp="1"/>
          </p:cNvSpPr>
          <p:nvPr>
            <p:ph type="body" idx="1"/>
          </p:nvPr>
        </p:nvSpPr>
        <p:spPr>
          <a:xfrm>
            <a:off x="762000" y="762000"/>
            <a:ext cx="11468100" cy="8216900"/>
          </a:xfrm>
          <a:prstGeom prst="rect">
            <a:avLst/>
          </a:prstGeom>
        </p:spPr>
        <p:txBody>
          <a:bodyPr/>
          <a:lstStyle/>
          <a:p>
            <a:pPr lvl="0">
              <a:defRPr sz="1800">
                <a:solidFill>
                  <a:srgbClr val="000000"/>
                </a:solidFill>
              </a:defRPr>
            </a:pPr>
            <a:r>
              <a:rPr sz="4600">
                <a:solidFill>
                  <a:srgbClr val="535353"/>
                </a:solidFill>
              </a:rPr>
              <a:t>Уровень текста 1</a:t>
            </a:r>
          </a:p>
          <a:p>
            <a:pPr lvl="1">
              <a:defRPr sz="1800">
                <a:solidFill>
                  <a:srgbClr val="000000"/>
                </a:solidFill>
              </a:defRPr>
            </a:pPr>
            <a:r>
              <a:rPr sz="4600">
                <a:solidFill>
                  <a:srgbClr val="535353"/>
                </a:solidFill>
              </a:rPr>
              <a:t>Уровень текста 2</a:t>
            </a:r>
          </a:p>
          <a:p>
            <a:pPr lvl="2">
              <a:defRPr sz="1800">
                <a:solidFill>
                  <a:srgbClr val="000000"/>
                </a:solidFill>
              </a:defRPr>
            </a:pPr>
            <a:r>
              <a:rPr sz="4600">
                <a:solidFill>
                  <a:srgbClr val="535353"/>
                </a:solidFill>
              </a:rPr>
              <a:t>Уровень текста 3</a:t>
            </a:r>
          </a:p>
          <a:p>
            <a:pPr lvl="3">
              <a:defRPr sz="1800">
                <a:solidFill>
                  <a:srgbClr val="000000"/>
                </a:solidFill>
              </a:defRPr>
            </a:pPr>
            <a:r>
              <a:rPr sz="4600">
                <a:solidFill>
                  <a:srgbClr val="535353"/>
                </a:solidFill>
              </a:rPr>
              <a:t>Уровень текста 4</a:t>
            </a:r>
          </a:p>
          <a:p>
            <a:pPr lvl="4">
              <a:defRPr sz="1800">
                <a:solidFill>
                  <a:srgbClr val="000000"/>
                </a:solidFill>
              </a:defRPr>
            </a:pPr>
            <a:r>
              <a:rPr sz="4600">
                <a:solidFill>
                  <a:srgbClr val="535353"/>
                </a:solidFill>
              </a:rPr>
              <a:t>Уровень текста 5</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6"/>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55600" y="254000"/>
            <a:ext cx="12293600" cy="24384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cap="none">
                <a:solidFill>
                  <a:srgbClr val="000000"/>
                </a:solidFill>
              </a:defRPr>
            </a:pPr>
            <a:r>
              <a:rPr sz="7200" cap="all">
                <a:solidFill>
                  <a:srgbClr val="535353"/>
                </a:solidFill>
              </a:rPr>
              <a:t>Текст заголовка</a:t>
            </a:r>
          </a:p>
        </p:txBody>
      </p:sp>
      <p:sp>
        <p:nvSpPr>
          <p:cNvPr id="3" name="Shape 3"/>
          <p:cNvSpPr>
            <a:spLocks noGrp="1"/>
          </p:cNvSpPr>
          <p:nvPr>
            <p:ph type="body" idx="1"/>
          </p:nvPr>
        </p:nvSpPr>
        <p:spPr>
          <a:xfrm>
            <a:off x="355600" y="2730500"/>
            <a:ext cx="12293600" cy="62992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lvl="0">
              <a:defRPr sz="1800">
                <a:solidFill>
                  <a:srgbClr val="000000"/>
                </a:solidFill>
              </a:defRPr>
            </a:pPr>
            <a:r>
              <a:rPr sz="4600">
                <a:solidFill>
                  <a:srgbClr val="535353"/>
                </a:solidFill>
              </a:rPr>
              <a:t>Уровень текста 1</a:t>
            </a:r>
          </a:p>
          <a:p>
            <a:pPr lvl="1">
              <a:defRPr sz="1800">
                <a:solidFill>
                  <a:srgbClr val="000000"/>
                </a:solidFill>
              </a:defRPr>
            </a:pPr>
            <a:r>
              <a:rPr sz="4600">
                <a:solidFill>
                  <a:srgbClr val="535353"/>
                </a:solidFill>
              </a:rPr>
              <a:t>Уровень текста 2</a:t>
            </a:r>
          </a:p>
          <a:p>
            <a:pPr lvl="2">
              <a:defRPr sz="1800">
                <a:solidFill>
                  <a:srgbClr val="000000"/>
                </a:solidFill>
              </a:defRPr>
            </a:pPr>
            <a:r>
              <a:rPr sz="4600">
                <a:solidFill>
                  <a:srgbClr val="535353"/>
                </a:solidFill>
              </a:rPr>
              <a:t>Уровень текста 3</a:t>
            </a:r>
          </a:p>
          <a:p>
            <a:pPr lvl="3">
              <a:defRPr sz="1800">
                <a:solidFill>
                  <a:srgbClr val="000000"/>
                </a:solidFill>
              </a:defRPr>
            </a:pPr>
            <a:r>
              <a:rPr sz="4600">
                <a:solidFill>
                  <a:srgbClr val="535353"/>
                </a:solidFill>
              </a:rPr>
              <a:t>Уровень текста 4</a:t>
            </a:r>
          </a:p>
          <a:p>
            <a:pPr lvl="4">
              <a:defRPr sz="1800">
                <a:solidFill>
                  <a:srgbClr val="000000"/>
                </a:solidFill>
              </a:defRPr>
            </a:pPr>
            <a:r>
              <a:rPr sz="4600">
                <a:solidFill>
                  <a:srgbClr val="535353"/>
                </a:solidFill>
              </a:rPr>
              <a:t>Уровень текста 5</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algn="ctr" defTabSz="584200">
        <a:defRPr sz="7200" cap="all">
          <a:solidFill>
            <a:srgbClr val="535353"/>
          </a:solidFill>
          <a:latin typeface="+mn-lt"/>
          <a:ea typeface="+mn-ea"/>
          <a:cs typeface="+mn-cs"/>
          <a:sym typeface="Gill Sans Light"/>
        </a:defRPr>
      </a:lvl1pPr>
      <a:lvl2pPr indent="228600" algn="ctr" defTabSz="584200">
        <a:defRPr sz="7200" cap="all">
          <a:solidFill>
            <a:srgbClr val="535353"/>
          </a:solidFill>
          <a:latin typeface="+mn-lt"/>
          <a:ea typeface="+mn-ea"/>
          <a:cs typeface="+mn-cs"/>
          <a:sym typeface="Gill Sans Light"/>
        </a:defRPr>
      </a:lvl2pPr>
      <a:lvl3pPr indent="457200" algn="ctr" defTabSz="584200">
        <a:defRPr sz="7200" cap="all">
          <a:solidFill>
            <a:srgbClr val="535353"/>
          </a:solidFill>
          <a:latin typeface="+mn-lt"/>
          <a:ea typeface="+mn-ea"/>
          <a:cs typeface="+mn-cs"/>
          <a:sym typeface="Gill Sans Light"/>
        </a:defRPr>
      </a:lvl3pPr>
      <a:lvl4pPr indent="685800" algn="ctr" defTabSz="584200">
        <a:defRPr sz="7200" cap="all">
          <a:solidFill>
            <a:srgbClr val="535353"/>
          </a:solidFill>
          <a:latin typeface="+mn-lt"/>
          <a:ea typeface="+mn-ea"/>
          <a:cs typeface="+mn-cs"/>
          <a:sym typeface="Gill Sans Light"/>
        </a:defRPr>
      </a:lvl4pPr>
      <a:lvl5pPr indent="914400" algn="ctr" defTabSz="584200">
        <a:defRPr sz="7200" cap="all">
          <a:solidFill>
            <a:srgbClr val="535353"/>
          </a:solidFill>
          <a:latin typeface="+mn-lt"/>
          <a:ea typeface="+mn-ea"/>
          <a:cs typeface="+mn-cs"/>
          <a:sym typeface="Gill Sans Light"/>
        </a:defRPr>
      </a:lvl5pPr>
      <a:lvl6pPr indent="1143000" algn="ctr" defTabSz="584200">
        <a:defRPr sz="7200" cap="all">
          <a:solidFill>
            <a:srgbClr val="535353"/>
          </a:solidFill>
          <a:latin typeface="+mn-lt"/>
          <a:ea typeface="+mn-ea"/>
          <a:cs typeface="+mn-cs"/>
          <a:sym typeface="Gill Sans Light"/>
        </a:defRPr>
      </a:lvl6pPr>
      <a:lvl7pPr indent="1371600" algn="ctr" defTabSz="584200">
        <a:defRPr sz="7200" cap="all">
          <a:solidFill>
            <a:srgbClr val="535353"/>
          </a:solidFill>
          <a:latin typeface="+mn-lt"/>
          <a:ea typeface="+mn-ea"/>
          <a:cs typeface="+mn-cs"/>
          <a:sym typeface="Gill Sans Light"/>
        </a:defRPr>
      </a:lvl7pPr>
      <a:lvl8pPr indent="1600200" algn="ctr" defTabSz="584200">
        <a:defRPr sz="7200" cap="all">
          <a:solidFill>
            <a:srgbClr val="535353"/>
          </a:solidFill>
          <a:latin typeface="+mn-lt"/>
          <a:ea typeface="+mn-ea"/>
          <a:cs typeface="+mn-cs"/>
          <a:sym typeface="Gill Sans Light"/>
        </a:defRPr>
      </a:lvl8pPr>
      <a:lvl9pPr indent="1828800" algn="ctr" defTabSz="584200">
        <a:defRPr sz="7200" cap="all">
          <a:solidFill>
            <a:srgbClr val="535353"/>
          </a:solidFill>
          <a:latin typeface="+mn-lt"/>
          <a:ea typeface="+mn-ea"/>
          <a:cs typeface="+mn-cs"/>
          <a:sym typeface="Gill Sans Light"/>
        </a:defRPr>
      </a:lvl9pPr>
    </p:titleStyle>
    <p:bodyStyle>
      <a:lvl1pPr marL="520700" indent="-520700" defTabSz="584200">
        <a:lnSpc>
          <a:spcPct val="120000"/>
        </a:lnSpc>
        <a:spcBef>
          <a:spcPts val="4600"/>
        </a:spcBef>
        <a:buSzPct val="82000"/>
        <a:buChar char="•"/>
        <a:defRPr sz="4600">
          <a:solidFill>
            <a:srgbClr val="535353"/>
          </a:solidFill>
          <a:latin typeface="+mn-lt"/>
          <a:ea typeface="+mn-ea"/>
          <a:cs typeface="+mn-cs"/>
          <a:sym typeface="Gill Sans Light"/>
        </a:defRPr>
      </a:lvl1pPr>
      <a:lvl2pPr marL="1041400" indent="-520700" defTabSz="584200">
        <a:lnSpc>
          <a:spcPct val="120000"/>
        </a:lnSpc>
        <a:spcBef>
          <a:spcPts val="4600"/>
        </a:spcBef>
        <a:buSzPct val="82000"/>
        <a:buChar char="•"/>
        <a:defRPr sz="4600">
          <a:solidFill>
            <a:srgbClr val="535353"/>
          </a:solidFill>
          <a:latin typeface="+mn-lt"/>
          <a:ea typeface="+mn-ea"/>
          <a:cs typeface="+mn-cs"/>
          <a:sym typeface="Gill Sans Light"/>
        </a:defRPr>
      </a:lvl2pPr>
      <a:lvl3pPr marL="1562100" indent="-520700" defTabSz="584200">
        <a:lnSpc>
          <a:spcPct val="120000"/>
        </a:lnSpc>
        <a:spcBef>
          <a:spcPts val="4600"/>
        </a:spcBef>
        <a:buSzPct val="82000"/>
        <a:buChar char="•"/>
        <a:defRPr sz="4600">
          <a:solidFill>
            <a:srgbClr val="535353"/>
          </a:solidFill>
          <a:latin typeface="+mn-lt"/>
          <a:ea typeface="+mn-ea"/>
          <a:cs typeface="+mn-cs"/>
          <a:sym typeface="Gill Sans Light"/>
        </a:defRPr>
      </a:lvl3pPr>
      <a:lvl4pPr marL="2082800" indent="-520700" defTabSz="584200">
        <a:lnSpc>
          <a:spcPct val="120000"/>
        </a:lnSpc>
        <a:spcBef>
          <a:spcPts val="4600"/>
        </a:spcBef>
        <a:buSzPct val="82000"/>
        <a:buChar char="•"/>
        <a:defRPr sz="4600">
          <a:solidFill>
            <a:srgbClr val="535353"/>
          </a:solidFill>
          <a:latin typeface="+mn-lt"/>
          <a:ea typeface="+mn-ea"/>
          <a:cs typeface="+mn-cs"/>
          <a:sym typeface="Gill Sans Light"/>
        </a:defRPr>
      </a:lvl4pPr>
      <a:lvl5pPr marL="2603500" indent="-520700" defTabSz="584200">
        <a:lnSpc>
          <a:spcPct val="120000"/>
        </a:lnSpc>
        <a:spcBef>
          <a:spcPts val="4600"/>
        </a:spcBef>
        <a:buSzPct val="82000"/>
        <a:buChar char="•"/>
        <a:defRPr sz="4600">
          <a:solidFill>
            <a:srgbClr val="535353"/>
          </a:solidFill>
          <a:latin typeface="+mn-lt"/>
          <a:ea typeface="+mn-ea"/>
          <a:cs typeface="+mn-cs"/>
          <a:sym typeface="Gill Sans Light"/>
        </a:defRPr>
      </a:lvl5pPr>
      <a:lvl6pPr marL="3124200" indent="-520700" defTabSz="584200">
        <a:lnSpc>
          <a:spcPct val="120000"/>
        </a:lnSpc>
        <a:spcBef>
          <a:spcPts val="4600"/>
        </a:spcBef>
        <a:buSzPct val="82000"/>
        <a:buChar char="•"/>
        <a:defRPr sz="4600">
          <a:solidFill>
            <a:srgbClr val="535353"/>
          </a:solidFill>
          <a:latin typeface="+mn-lt"/>
          <a:ea typeface="+mn-ea"/>
          <a:cs typeface="+mn-cs"/>
          <a:sym typeface="Gill Sans Light"/>
        </a:defRPr>
      </a:lvl6pPr>
      <a:lvl7pPr marL="3644900" indent="-520700" defTabSz="584200">
        <a:lnSpc>
          <a:spcPct val="120000"/>
        </a:lnSpc>
        <a:spcBef>
          <a:spcPts val="4600"/>
        </a:spcBef>
        <a:buSzPct val="82000"/>
        <a:buChar char="•"/>
        <a:defRPr sz="4600">
          <a:solidFill>
            <a:srgbClr val="535353"/>
          </a:solidFill>
          <a:latin typeface="+mn-lt"/>
          <a:ea typeface="+mn-ea"/>
          <a:cs typeface="+mn-cs"/>
          <a:sym typeface="Gill Sans Light"/>
        </a:defRPr>
      </a:lvl7pPr>
      <a:lvl8pPr marL="4165600" indent="-520700" defTabSz="584200">
        <a:lnSpc>
          <a:spcPct val="120000"/>
        </a:lnSpc>
        <a:spcBef>
          <a:spcPts val="4600"/>
        </a:spcBef>
        <a:buSzPct val="82000"/>
        <a:buChar char="•"/>
        <a:defRPr sz="4600">
          <a:solidFill>
            <a:srgbClr val="535353"/>
          </a:solidFill>
          <a:latin typeface="+mn-lt"/>
          <a:ea typeface="+mn-ea"/>
          <a:cs typeface="+mn-cs"/>
          <a:sym typeface="Gill Sans Light"/>
        </a:defRPr>
      </a:lvl8pPr>
      <a:lvl9pPr marL="4686300" indent="-520700" defTabSz="584200">
        <a:lnSpc>
          <a:spcPct val="120000"/>
        </a:lnSpc>
        <a:spcBef>
          <a:spcPts val="4600"/>
        </a:spcBef>
        <a:buSzPct val="82000"/>
        <a:buChar char="•"/>
        <a:defRPr sz="4600">
          <a:solidFill>
            <a:srgbClr val="535353"/>
          </a:solidFill>
          <a:latin typeface="+mn-lt"/>
          <a:ea typeface="+mn-ea"/>
          <a:cs typeface="+mn-cs"/>
          <a:sym typeface="Gill Sans Light"/>
        </a:defRPr>
      </a:lvl9pPr>
    </p:bodyStyle>
    <p:otherStyle>
      <a:lvl1pPr algn="ctr" defTabSz="584200">
        <a:defRPr>
          <a:solidFill>
            <a:schemeClr val="tx1"/>
          </a:solidFill>
          <a:latin typeface="+mn-lt"/>
          <a:ea typeface="+mn-ea"/>
          <a:cs typeface="+mn-cs"/>
          <a:sym typeface="Gill Sans Light"/>
        </a:defRPr>
      </a:lvl1pPr>
      <a:lvl2pPr indent="228600" algn="ctr" defTabSz="584200">
        <a:defRPr>
          <a:solidFill>
            <a:schemeClr val="tx1"/>
          </a:solidFill>
          <a:latin typeface="+mn-lt"/>
          <a:ea typeface="+mn-ea"/>
          <a:cs typeface="+mn-cs"/>
          <a:sym typeface="Gill Sans Light"/>
        </a:defRPr>
      </a:lvl2pPr>
      <a:lvl3pPr indent="457200" algn="ctr" defTabSz="584200">
        <a:defRPr>
          <a:solidFill>
            <a:schemeClr val="tx1"/>
          </a:solidFill>
          <a:latin typeface="+mn-lt"/>
          <a:ea typeface="+mn-ea"/>
          <a:cs typeface="+mn-cs"/>
          <a:sym typeface="Gill Sans Light"/>
        </a:defRPr>
      </a:lvl3pPr>
      <a:lvl4pPr indent="685800" algn="ctr" defTabSz="584200">
        <a:defRPr>
          <a:solidFill>
            <a:schemeClr val="tx1"/>
          </a:solidFill>
          <a:latin typeface="+mn-lt"/>
          <a:ea typeface="+mn-ea"/>
          <a:cs typeface="+mn-cs"/>
          <a:sym typeface="Gill Sans Light"/>
        </a:defRPr>
      </a:lvl4pPr>
      <a:lvl5pPr indent="914400" algn="ctr" defTabSz="584200">
        <a:defRPr>
          <a:solidFill>
            <a:schemeClr val="tx1"/>
          </a:solidFill>
          <a:latin typeface="+mn-lt"/>
          <a:ea typeface="+mn-ea"/>
          <a:cs typeface="+mn-cs"/>
          <a:sym typeface="Gill Sans Light"/>
        </a:defRPr>
      </a:lvl5pPr>
      <a:lvl6pPr indent="1143000" algn="ctr" defTabSz="584200">
        <a:defRPr>
          <a:solidFill>
            <a:schemeClr val="tx1"/>
          </a:solidFill>
          <a:latin typeface="+mn-lt"/>
          <a:ea typeface="+mn-ea"/>
          <a:cs typeface="+mn-cs"/>
          <a:sym typeface="Gill Sans Light"/>
        </a:defRPr>
      </a:lvl6pPr>
      <a:lvl7pPr indent="1371600" algn="ctr" defTabSz="584200">
        <a:defRPr>
          <a:solidFill>
            <a:schemeClr val="tx1"/>
          </a:solidFill>
          <a:latin typeface="+mn-lt"/>
          <a:ea typeface="+mn-ea"/>
          <a:cs typeface="+mn-cs"/>
          <a:sym typeface="Gill Sans Light"/>
        </a:defRPr>
      </a:lvl7pPr>
      <a:lvl8pPr indent="1600200" algn="ctr" defTabSz="584200">
        <a:defRPr>
          <a:solidFill>
            <a:schemeClr val="tx1"/>
          </a:solidFill>
          <a:latin typeface="+mn-lt"/>
          <a:ea typeface="+mn-ea"/>
          <a:cs typeface="+mn-cs"/>
          <a:sym typeface="Gill Sans Light"/>
        </a:defRPr>
      </a:lvl8pPr>
      <a:lvl9pPr indent="1828800" algn="ctr" defTabSz="584200">
        <a:defRPr>
          <a:solidFill>
            <a:schemeClr val="tx1"/>
          </a:solidFill>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kbuzyk/GoF-patterns-in-JavaScript/blob/master/GoF_patterns_in_JavaScript.js"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en.wikipedia.org/wiki/Software_design"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ti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1.ti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2.ti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5.ti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6.ti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6"/>
          <p:cNvSpPr>
            <a:spLocks noGrp="1"/>
          </p:cNvSpPr>
          <p:nvPr>
            <p:ph type="title"/>
          </p:nvPr>
        </p:nvSpPr>
        <p:spPr>
          <a:prstGeom prst="rect">
            <a:avLst/>
          </a:prstGeom>
        </p:spPr>
        <p:txBody>
          <a:bodyPr>
            <a:normAutofit fontScale="90000"/>
          </a:bodyPr>
          <a:lstStyle/>
          <a:p>
            <a:pPr lvl="0">
              <a:defRPr sz="1800" cap="none">
                <a:solidFill>
                  <a:srgbClr val="000000"/>
                </a:solidFill>
              </a:defRPr>
            </a:pPr>
            <a:r>
              <a:rPr sz="7200" cap="all">
                <a:solidFill>
                  <a:srgbClr val="535353"/>
                </a:solidFill>
              </a:rPr>
              <a:t>Scalable JavaScript Application Architecture</a:t>
            </a:r>
          </a:p>
        </p:txBody>
      </p:sp>
      <p:pic>
        <p:nvPicPr>
          <p:cNvPr id="14" name="image.axd?picture=2011%2F6%2Fsoftserve-1.png"/>
          <p:cNvPicPr/>
          <p:nvPr/>
        </p:nvPicPr>
        <p:blipFill>
          <a:blip r:embed="rId2">
            <a:extLst/>
          </a:blip>
          <a:stretch>
            <a:fillRect/>
          </a:stretch>
        </p:blipFill>
        <p:spPr>
          <a:xfrm>
            <a:off x="3023887" y="6271741"/>
            <a:ext cx="8192701" cy="2000300"/>
          </a:xfrm>
          <a:prstGeom prst="rect">
            <a:avLst/>
          </a:prstGeom>
          <a:ln w="12700">
            <a:miter lim="400000"/>
          </a:ln>
        </p:spPr>
      </p:pic>
      <p:sp>
        <p:nvSpPr>
          <p:cNvPr id="15" name="Shape 89"/>
          <p:cNvSpPr/>
          <p:nvPr/>
        </p:nvSpPr>
        <p:spPr>
          <a:xfrm>
            <a:off x="4989357" y="6309849"/>
            <a:ext cx="5020272" cy="1384300"/>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lvl1pPr defTabSz="457200">
              <a:defRPr sz="1200">
                <a:latin typeface="Helvetica"/>
                <a:ea typeface="Helvetica"/>
                <a:cs typeface="Helvetica"/>
                <a:sym typeface="Helvetica"/>
              </a:defRPr>
            </a:lvl1pPr>
            <a:lvl2pPr indent="228600" defTabSz="457200">
              <a:defRPr sz="1200">
                <a:latin typeface="Helvetica"/>
                <a:ea typeface="Helvetica"/>
                <a:cs typeface="Helvetica"/>
                <a:sym typeface="Helvetica"/>
              </a:defRPr>
            </a:lvl2pPr>
            <a:lvl3pPr indent="457200" defTabSz="457200">
              <a:defRPr sz="1200">
                <a:latin typeface="Helvetica"/>
                <a:ea typeface="Helvetica"/>
                <a:cs typeface="Helvetica"/>
                <a:sym typeface="Helvetica"/>
              </a:defRPr>
            </a:lvl3pPr>
            <a:lvl4pPr indent="685800" defTabSz="457200">
              <a:defRPr sz="1200">
                <a:latin typeface="Helvetica"/>
                <a:ea typeface="Helvetica"/>
                <a:cs typeface="Helvetica"/>
                <a:sym typeface="Helvetica"/>
              </a:defRPr>
            </a:lvl4pPr>
            <a:lvl5pPr indent="914400" defTabSz="457200">
              <a:defRPr sz="1200">
                <a:latin typeface="Helvetica"/>
                <a:ea typeface="Helvetica"/>
                <a:cs typeface="Helvetica"/>
                <a:sym typeface="Helvetica"/>
              </a:defRPr>
            </a:lvl5pPr>
            <a:lvl6pPr indent="1143000" defTabSz="457200">
              <a:defRPr sz="1200">
                <a:latin typeface="Helvetica"/>
                <a:ea typeface="Helvetica"/>
                <a:cs typeface="Helvetica"/>
                <a:sym typeface="Helvetica"/>
              </a:defRPr>
            </a:lvl6pPr>
            <a:lvl7pPr indent="1371600" defTabSz="457200">
              <a:defRPr sz="1200">
                <a:latin typeface="Helvetica"/>
                <a:ea typeface="Helvetica"/>
                <a:cs typeface="Helvetica"/>
                <a:sym typeface="Helvetica"/>
              </a:defRPr>
            </a:lvl7pPr>
            <a:lvl8pPr indent="1600200" defTabSz="457200">
              <a:defRPr sz="1200">
                <a:latin typeface="Helvetica"/>
                <a:ea typeface="Helvetica"/>
                <a:cs typeface="Helvetica"/>
                <a:sym typeface="Helvetica"/>
              </a:defRPr>
            </a:lvl8pPr>
            <a:lvl9pPr indent="1828800" defTabSz="457200">
              <a:defRPr sz="1200">
                <a:latin typeface="Helvetica"/>
                <a:ea typeface="Helvetica"/>
                <a:cs typeface="Helvetica"/>
                <a:sym typeface="Helvetica"/>
              </a:defRPr>
            </a:lvl9pPr>
          </a:lstStyle>
          <a:p>
            <a:pPr lvl="0">
              <a:defRPr sz="1800"/>
            </a:pPr>
            <a:r>
              <a:rPr sz="7200"/>
              <a:t>SoftServe</a:t>
            </a:r>
          </a:p>
        </p:txBody>
      </p:sp>
      <p:sp>
        <p:nvSpPr>
          <p:cNvPr id="16" name="Shape 90"/>
          <p:cNvSpPr/>
          <p:nvPr/>
        </p:nvSpPr>
        <p:spPr>
          <a:xfrm>
            <a:off x="5080008" y="7503649"/>
            <a:ext cx="1409970" cy="622300"/>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lvl1pPr defTabSz="457200">
              <a:defRPr sz="1200">
                <a:latin typeface="Helvetica"/>
                <a:ea typeface="Helvetica"/>
                <a:cs typeface="Helvetica"/>
                <a:sym typeface="Helvetica"/>
              </a:defRPr>
            </a:lvl1pPr>
            <a:lvl2pPr indent="228600" defTabSz="457200">
              <a:defRPr sz="1200">
                <a:latin typeface="Helvetica"/>
                <a:ea typeface="Helvetica"/>
                <a:cs typeface="Helvetica"/>
                <a:sym typeface="Helvetica"/>
              </a:defRPr>
            </a:lvl2pPr>
            <a:lvl3pPr indent="457200" defTabSz="457200">
              <a:defRPr sz="1200">
                <a:latin typeface="Helvetica"/>
                <a:ea typeface="Helvetica"/>
                <a:cs typeface="Helvetica"/>
                <a:sym typeface="Helvetica"/>
              </a:defRPr>
            </a:lvl3pPr>
            <a:lvl4pPr indent="685800" defTabSz="457200">
              <a:defRPr sz="1200">
                <a:latin typeface="Helvetica"/>
                <a:ea typeface="Helvetica"/>
                <a:cs typeface="Helvetica"/>
                <a:sym typeface="Helvetica"/>
              </a:defRPr>
            </a:lvl4pPr>
            <a:lvl5pPr indent="914400" defTabSz="457200">
              <a:defRPr sz="1200">
                <a:latin typeface="Helvetica"/>
                <a:ea typeface="Helvetica"/>
                <a:cs typeface="Helvetica"/>
                <a:sym typeface="Helvetica"/>
              </a:defRPr>
            </a:lvl5pPr>
            <a:lvl6pPr indent="1143000" defTabSz="457200">
              <a:defRPr sz="1200">
                <a:latin typeface="Helvetica"/>
                <a:ea typeface="Helvetica"/>
                <a:cs typeface="Helvetica"/>
                <a:sym typeface="Helvetica"/>
              </a:defRPr>
            </a:lvl6pPr>
            <a:lvl7pPr indent="1371600" defTabSz="457200">
              <a:defRPr sz="1200">
                <a:latin typeface="Helvetica"/>
                <a:ea typeface="Helvetica"/>
                <a:cs typeface="Helvetica"/>
                <a:sym typeface="Helvetica"/>
              </a:defRPr>
            </a:lvl7pPr>
            <a:lvl8pPr indent="1600200" defTabSz="457200">
              <a:defRPr sz="1200">
                <a:latin typeface="Helvetica"/>
                <a:ea typeface="Helvetica"/>
                <a:cs typeface="Helvetica"/>
                <a:sym typeface="Helvetica"/>
              </a:defRPr>
            </a:lvl8pPr>
            <a:lvl9pPr indent="1828800" defTabSz="457200">
              <a:defRPr sz="1200">
                <a:latin typeface="Helvetica"/>
                <a:ea typeface="Helvetica"/>
                <a:cs typeface="Helvetica"/>
                <a:sym typeface="Helvetica"/>
              </a:defRPr>
            </a:lvl9pPr>
          </a:lstStyle>
          <a:p>
            <a:pPr lvl="0">
              <a:defRPr sz="1800"/>
            </a:pPr>
            <a:r>
              <a:rPr sz="3100"/>
              <a:t>Ability.</a:t>
            </a:r>
          </a:p>
        </p:txBody>
      </p:sp>
      <p:sp>
        <p:nvSpPr>
          <p:cNvPr id="17" name="Shape 91"/>
          <p:cNvSpPr/>
          <p:nvPr/>
        </p:nvSpPr>
        <p:spPr>
          <a:xfrm>
            <a:off x="6327753" y="7503649"/>
            <a:ext cx="1517112" cy="622300"/>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lvl1pPr defTabSz="457200">
              <a:defRPr sz="1200">
                <a:latin typeface="Helvetica"/>
                <a:ea typeface="Helvetica"/>
                <a:cs typeface="Helvetica"/>
                <a:sym typeface="Helvetica"/>
              </a:defRPr>
            </a:lvl1pPr>
            <a:lvl2pPr indent="228600" defTabSz="457200">
              <a:defRPr sz="1200">
                <a:latin typeface="Helvetica"/>
                <a:ea typeface="Helvetica"/>
                <a:cs typeface="Helvetica"/>
                <a:sym typeface="Helvetica"/>
              </a:defRPr>
            </a:lvl2pPr>
            <a:lvl3pPr indent="457200" defTabSz="457200">
              <a:defRPr sz="1200">
                <a:latin typeface="Helvetica"/>
                <a:ea typeface="Helvetica"/>
                <a:cs typeface="Helvetica"/>
                <a:sym typeface="Helvetica"/>
              </a:defRPr>
            </a:lvl3pPr>
            <a:lvl4pPr indent="685800" defTabSz="457200">
              <a:defRPr sz="1200">
                <a:latin typeface="Helvetica"/>
                <a:ea typeface="Helvetica"/>
                <a:cs typeface="Helvetica"/>
                <a:sym typeface="Helvetica"/>
              </a:defRPr>
            </a:lvl4pPr>
            <a:lvl5pPr indent="914400" defTabSz="457200">
              <a:defRPr sz="1200">
                <a:latin typeface="Helvetica"/>
                <a:ea typeface="Helvetica"/>
                <a:cs typeface="Helvetica"/>
                <a:sym typeface="Helvetica"/>
              </a:defRPr>
            </a:lvl5pPr>
            <a:lvl6pPr indent="1143000" defTabSz="457200">
              <a:defRPr sz="1200">
                <a:latin typeface="Helvetica"/>
                <a:ea typeface="Helvetica"/>
                <a:cs typeface="Helvetica"/>
                <a:sym typeface="Helvetica"/>
              </a:defRPr>
            </a:lvl6pPr>
            <a:lvl7pPr indent="1371600" defTabSz="457200">
              <a:defRPr sz="1200">
                <a:latin typeface="Helvetica"/>
                <a:ea typeface="Helvetica"/>
                <a:cs typeface="Helvetica"/>
                <a:sym typeface="Helvetica"/>
              </a:defRPr>
            </a:lvl7pPr>
            <a:lvl8pPr indent="1600200" defTabSz="457200">
              <a:defRPr sz="1200">
                <a:latin typeface="Helvetica"/>
                <a:ea typeface="Helvetica"/>
                <a:cs typeface="Helvetica"/>
                <a:sym typeface="Helvetica"/>
              </a:defRPr>
            </a:lvl8pPr>
            <a:lvl9pPr indent="1828800" defTabSz="457200">
              <a:defRPr sz="1200">
                <a:latin typeface="Helvetica"/>
                <a:ea typeface="Helvetica"/>
                <a:cs typeface="Helvetica"/>
                <a:sym typeface="Helvetica"/>
              </a:defRPr>
            </a:lvl9pPr>
          </a:lstStyle>
          <a:p>
            <a:pPr lvl="0">
              <a:defRPr sz="1800"/>
            </a:pPr>
            <a:r>
              <a:rPr sz="3100"/>
              <a:t> Agility.</a:t>
            </a:r>
          </a:p>
        </p:txBody>
      </p:sp>
      <p:sp>
        <p:nvSpPr>
          <p:cNvPr id="18" name="Shape 92"/>
          <p:cNvSpPr/>
          <p:nvPr/>
        </p:nvSpPr>
        <p:spPr>
          <a:xfrm>
            <a:off x="7666167" y="7503649"/>
            <a:ext cx="2320084" cy="622300"/>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lvl1pPr defTabSz="457200">
              <a:defRPr sz="1200">
                <a:latin typeface="Helvetica"/>
                <a:ea typeface="Helvetica"/>
                <a:cs typeface="Helvetica"/>
                <a:sym typeface="Helvetica"/>
              </a:defRPr>
            </a:lvl1pPr>
            <a:lvl2pPr indent="228600" defTabSz="457200">
              <a:defRPr sz="1200">
                <a:latin typeface="Helvetica"/>
                <a:ea typeface="Helvetica"/>
                <a:cs typeface="Helvetica"/>
                <a:sym typeface="Helvetica"/>
              </a:defRPr>
            </a:lvl2pPr>
            <a:lvl3pPr indent="457200" defTabSz="457200">
              <a:defRPr sz="1200">
                <a:latin typeface="Helvetica"/>
                <a:ea typeface="Helvetica"/>
                <a:cs typeface="Helvetica"/>
                <a:sym typeface="Helvetica"/>
              </a:defRPr>
            </a:lvl3pPr>
            <a:lvl4pPr indent="685800" defTabSz="457200">
              <a:defRPr sz="1200">
                <a:latin typeface="Helvetica"/>
                <a:ea typeface="Helvetica"/>
                <a:cs typeface="Helvetica"/>
                <a:sym typeface="Helvetica"/>
              </a:defRPr>
            </a:lvl4pPr>
            <a:lvl5pPr indent="914400" defTabSz="457200">
              <a:defRPr sz="1200">
                <a:latin typeface="Helvetica"/>
                <a:ea typeface="Helvetica"/>
                <a:cs typeface="Helvetica"/>
                <a:sym typeface="Helvetica"/>
              </a:defRPr>
            </a:lvl5pPr>
            <a:lvl6pPr indent="1143000" defTabSz="457200">
              <a:defRPr sz="1200">
                <a:latin typeface="Helvetica"/>
                <a:ea typeface="Helvetica"/>
                <a:cs typeface="Helvetica"/>
                <a:sym typeface="Helvetica"/>
              </a:defRPr>
            </a:lvl6pPr>
            <a:lvl7pPr indent="1371600" defTabSz="457200">
              <a:defRPr sz="1200">
                <a:latin typeface="Helvetica"/>
                <a:ea typeface="Helvetica"/>
                <a:cs typeface="Helvetica"/>
                <a:sym typeface="Helvetica"/>
              </a:defRPr>
            </a:lvl7pPr>
            <a:lvl8pPr indent="1600200" defTabSz="457200">
              <a:defRPr sz="1200">
                <a:latin typeface="Helvetica"/>
                <a:ea typeface="Helvetica"/>
                <a:cs typeface="Helvetica"/>
                <a:sym typeface="Helvetica"/>
              </a:defRPr>
            </a:lvl8pPr>
            <a:lvl9pPr indent="1828800" defTabSz="457200">
              <a:defRPr sz="1200">
                <a:latin typeface="Helvetica"/>
                <a:ea typeface="Helvetica"/>
                <a:cs typeface="Helvetica"/>
                <a:sym typeface="Helvetica"/>
              </a:defRPr>
            </a:lvl9pPr>
          </a:lstStyle>
          <a:p>
            <a:pPr lvl="0">
              <a:defRPr sz="1800"/>
            </a:pPr>
            <a:r>
              <a:rPr sz="3100"/>
              <a:t> Advantage.</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asted-image.png"/>
          <p:cNvPicPr/>
          <p:nvPr/>
        </p:nvPicPr>
        <p:blipFill>
          <a:blip r:embed="rId2">
            <a:extLst/>
          </a:blip>
          <a:srcRect l="366" t="4871" b="4871"/>
          <a:stretch>
            <a:fillRect/>
          </a:stretch>
        </p:blipFill>
        <p:spPr>
          <a:xfrm>
            <a:off x="1346200" y="520700"/>
            <a:ext cx="10350500" cy="5860236"/>
          </a:xfrm>
          <a:prstGeom prst="rect">
            <a:avLst/>
          </a:prstGeom>
          <a:ln w="12700">
            <a:miter lim="400000"/>
          </a:ln>
        </p:spPr>
      </p:pic>
      <p:sp>
        <p:nvSpPr>
          <p:cNvPr id="66" name="Shape 66"/>
          <p:cNvSpPr>
            <a:spLocks noGrp="1"/>
          </p:cNvSpPr>
          <p:nvPr>
            <p:ph type="title"/>
          </p:nvPr>
        </p:nvSpPr>
        <p:spPr>
          <a:prstGeom prst="rect">
            <a:avLst/>
          </a:prstGeom>
        </p:spPr>
        <p:txBody>
          <a:bodyPr>
            <a:normAutofit fontScale="90000"/>
          </a:bodyPr>
          <a:lstStyle>
            <a:lvl1pPr defTabSz="496570">
              <a:defRPr sz="6120"/>
            </a:lvl1pPr>
          </a:lstStyle>
          <a:p>
            <a:pPr lvl="0">
              <a:defRPr sz="1800" cap="none">
                <a:solidFill>
                  <a:srgbClr val="000000"/>
                </a:solidFill>
              </a:defRPr>
            </a:pPr>
            <a:r>
              <a:rPr sz="6120" cap="all">
                <a:solidFill>
                  <a:srgbClr val="535353"/>
                </a:solidFill>
              </a:rPr>
              <a:t>GoF Patterns in JavaScript</a:t>
            </a:r>
          </a:p>
        </p:txBody>
      </p:sp>
      <p:sp>
        <p:nvSpPr>
          <p:cNvPr id="67" name="Shape 67"/>
          <p:cNvSpPr>
            <a:spLocks noGrp="1"/>
          </p:cNvSpPr>
          <p:nvPr>
            <p:ph type="body" idx="1"/>
          </p:nvPr>
        </p:nvSpPr>
        <p:spPr>
          <a:xfrm>
            <a:off x="1270000" y="8376854"/>
            <a:ext cx="10464800" cy="1130300"/>
          </a:xfrm>
          <a:prstGeom prst="rect">
            <a:avLst/>
          </a:prstGeom>
        </p:spPr>
        <p:txBody>
          <a:bodyPr>
            <a:normAutofit/>
          </a:bodyPr>
          <a:lstStyle>
            <a:lvl1pPr>
              <a:defRPr sz="2100" u="sng">
                <a:hlinkClick r:id="rId3"/>
              </a:defRPr>
            </a:lvl1pPr>
          </a:lstStyle>
          <a:p>
            <a:pPr lvl="0">
              <a:defRPr sz="1800" u="none">
                <a:solidFill>
                  <a:srgbClr val="000000"/>
                </a:solidFill>
              </a:defRPr>
            </a:pPr>
            <a:r>
              <a:rPr sz="1800" u="sng" dirty="0">
                <a:solidFill>
                  <a:srgbClr val="535353"/>
                </a:solidFill>
                <a:hlinkClick r:id="rId3"/>
              </a:rPr>
              <a:t>https://github.com/kbuzyk/GoF-patterns-in-JavaScript/blob/master/GoF_patterns_in_JavaScript.js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SoC.png"/>
          <p:cNvPicPr/>
          <p:nvPr/>
        </p:nvPicPr>
        <p:blipFill>
          <a:blip r:embed="rId2">
            <a:extLst/>
          </a:blip>
          <a:stretch>
            <a:fillRect/>
          </a:stretch>
        </p:blipFill>
        <p:spPr>
          <a:xfrm>
            <a:off x="3630428" y="223156"/>
            <a:ext cx="6047532" cy="6221398"/>
          </a:xfrm>
          <a:prstGeom prst="rect">
            <a:avLst/>
          </a:prstGeom>
          <a:ln w="12700">
            <a:miter lim="400000"/>
          </a:ln>
        </p:spPr>
      </p:pic>
      <p:sp>
        <p:nvSpPr>
          <p:cNvPr id="70" name="Shape 70"/>
          <p:cNvSpPr>
            <a:spLocks noGrp="1"/>
          </p:cNvSpPr>
          <p:nvPr>
            <p:ph type="title"/>
          </p:nvPr>
        </p:nvSpPr>
        <p:spPr>
          <a:prstGeom prst="rect">
            <a:avLst/>
          </a:prstGeom>
        </p:spPr>
        <p:txBody>
          <a:bodyPr>
            <a:normAutofit fontScale="90000"/>
          </a:bodyPr>
          <a:lstStyle>
            <a:lvl1pPr defTabSz="519937">
              <a:defRPr sz="6408"/>
            </a:lvl1pPr>
          </a:lstStyle>
          <a:p>
            <a:pPr lvl="0">
              <a:defRPr sz="1800" cap="none">
                <a:solidFill>
                  <a:srgbClr val="000000"/>
                </a:solidFill>
              </a:defRPr>
            </a:pPr>
            <a:r>
              <a:rPr sz="6408" cap="all">
                <a:solidFill>
                  <a:srgbClr val="535353"/>
                </a:solidFill>
              </a:rPr>
              <a:t>separation of concerns</a:t>
            </a:r>
          </a:p>
        </p:txBody>
      </p:sp>
      <p:sp>
        <p:nvSpPr>
          <p:cNvPr id="71" name="Shape 71"/>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savvy?</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image.png"/>
          <p:cNvPicPr/>
          <p:nvPr/>
        </p:nvPicPr>
        <p:blipFill>
          <a:blip r:embed="rId2">
            <a:extLst/>
          </a:blip>
          <a:stretch>
            <a:fillRect/>
          </a:stretch>
        </p:blipFill>
        <p:spPr>
          <a:xfrm>
            <a:off x="1963926" y="795609"/>
            <a:ext cx="8678838" cy="5457319"/>
          </a:xfrm>
          <a:prstGeom prst="rect">
            <a:avLst/>
          </a:prstGeom>
          <a:ln w="12700">
            <a:miter lim="400000"/>
          </a:ln>
        </p:spPr>
      </p:pic>
      <p:sp>
        <p:nvSpPr>
          <p:cNvPr id="74" name="Shape 74"/>
          <p:cNvSpPr>
            <a:spLocks noGrp="1"/>
          </p:cNvSpPr>
          <p:nvPr>
            <p:ph type="title"/>
          </p:nvPr>
        </p:nvSpPr>
        <p:spPr>
          <a:prstGeom prst="rect">
            <a:avLst/>
          </a:prstGeom>
        </p:spPr>
        <p:txBody>
          <a:bodyPr>
            <a:normAutofit fontScale="90000"/>
          </a:bodyPr>
          <a:lstStyle>
            <a:lvl1pPr defTabSz="414781">
              <a:defRPr sz="5112"/>
            </a:lvl1pPr>
          </a:lstStyle>
          <a:p>
            <a:pPr lvl="0">
              <a:defRPr sz="1800" cap="none">
                <a:solidFill>
                  <a:srgbClr val="000000"/>
                </a:solidFill>
              </a:defRPr>
            </a:pPr>
            <a:r>
              <a:rPr sz="5112" cap="all">
                <a:solidFill>
                  <a:srgbClr val="535353"/>
                </a:solidFill>
              </a:rPr>
              <a:t>N-tier architecture - MV* | mvW</a:t>
            </a:r>
          </a:p>
        </p:txBody>
      </p:sp>
      <p:sp>
        <p:nvSpPr>
          <p:cNvPr id="75" name="Shape 75"/>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MVC | MCP | MVVM</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hape 77"/>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Three-tier application</a:t>
            </a:r>
          </a:p>
        </p:txBody>
      </p:sp>
      <p:pic>
        <p:nvPicPr>
          <p:cNvPr id="78" name="3ta1.png"/>
          <p:cNvPicPr/>
          <p:nvPr/>
        </p:nvPicPr>
        <p:blipFill>
          <a:blip r:embed="rId2">
            <a:extLst/>
          </a:blip>
          <a:srcRect b="1608"/>
          <a:stretch>
            <a:fillRect/>
          </a:stretch>
        </p:blipFill>
        <p:spPr>
          <a:xfrm>
            <a:off x="3516377" y="1056206"/>
            <a:ext cx="6505446" cy="6792841"/>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Three-tier application</a:t>
            </a:r>
          </a:p>
        </p:txBody>
      </p:sp>
      <p:pic>
        <p:nvPicPr>
          <p:cNvPr id="81" name="3ta1.png"/>
          <p:cNvPicPr/>
          <p:nvPr/>
        </p:nvPicPr>
        <p:blipFill>
          <a:blip r:embed="rId2">
            <a:extLst/>
          </a:blip>
          <a:srcRect b="1608"/>
          <a:stretch>
            <a:fillRect/>
          </a:stretch>
        </p:blipFill>
        <p:spPr>
          <a:xfrm>
            <a:off x="3516377" y="1056206"/>
            <a:ext cx="6505446" cy="6792841"/>
          </a:xfrm>
          <a:prstGeom prst="rect">
            <a:avLst/>
          </a:prstGeom>
          <a:ln w="12700">
            <a:miter lim="400000"/>
          </a:ln>
        </p:spPr>
      </p:pic>
      <p:pic>
        <p:nvPicPr>
          <p:cNvPr id="82" name="Picture 81"/>
          <p:cNvPicPr/>
          <p:nvPr/>
        </p:nvPicPr>
        <p:blipFill>
          <a:blip r:embed="rId3">
            <a:extLst/>
          </a:blip>
          <a:stretch>
            <a:fillRect/>
          </a:stretch>
        </p:blipFill>
        <p:spPr>
          <a:xfrm>
            <a:off x="4814453" y="1917796"/>
            <a:ext cx="542793" cy="63501"/>
          </a:xfrm>
          <a:prstGeom prst="rect">
            <a:avLst/>
          </a:prstGeom>
        </p:spPr>
      </p:pic>
      <p:pic>
        <p:nvPicPr>
          <p:cNvPr id="84" name="Picture 83"/>
          <p:cNvPicPr/>
          <p:nvPr/>
        </p:nvPicPr>
        <p:blipFill>
          <a:blip r:embed="rId3">
            <a:extLst/>
          </a:blip>
          <a:stretch>
            <a:fillRect/>
          </a:stretch>
        </p:blipFill>
        <p:spPr>
          <a:xfrm>
            <a:off x="4127963" y="4002945"/>
            <a:ext cx="542792" cy="63501"/>
          </a:xfrm>
          <a:prstGeom prst="rect">
            <a:avLst/>
          </a:prstGeom>
        </p:spPr>
      </p:pic>
      <p:pic>
        <p:nvPicPr>
          <p:cNvPr id="86" name="Picture 85"/>
          <p:cNvPicPr/>
          <p:nvPr/>
        </p:nvPicPr>
        <p:blipFill>
          <a:blip r:embed="rId3">
            <a:extLst/>
          </a:blip>
          <a:stretch>
            <a:fillRect/>
          </a:stretch>
        </p:blipFill>
        <p:spPr>
          <a:xfrm>
            <a:off x="4102563" y="6511823"/>
            <a:ext cx="542792" cy="63501"/>
          </a:xfrm>
          <a:prstGeom prst="rect">
            <a:avLst/>
          </a:prstGeom>
        </p:spPr>
      </p:pic>
      <p:sp>
        <p:nvSpPr>
          <p:cNvPr id="88" name="Shape 88"/>
          <p:cNvSpPr/>
          <p:nvPr/>
        </p:nvSpPr>
        <p:spPr>
          <a:xfrm>
            <a:off x="5265219" y="1634057"/>
            <a:ext cx="718719" cy="520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solidFill>
                  <a:srgbClr val="8A1300"/>
                </a:solidFill>
                <a:latin typeface="HanziPen SC Regular"/>
                <a:ea typeface="HanziPen SC Regular"/>
                <a:cs typeface="HanziPen SC Regular"/>
                <a:sym typeface="HanziPen SC Regular"/>
              </a:defRPr>
            </a:lvl1pPr>
          </a:lstStyle>
          <a:p>
            <a:pPr lvl="0">
              <a:defRPr sz="1800">
                <a:solidFill>
                  <a:srgbClr val="000000"/>
                </a:solidFill>
              </a:defRPr>
            </a:pPr>
            <a:r>
              <a:rPr sz="2400">
                <a:solidFill>
                  <a:srgbClr val="8A1300"/>
                </a:solidFill>
              </a:rPr>
              <a:t>layer</a:t>
            </a:r>
          </a:p>
        </p:txBody>
      </p:sp>
      <p:sp>
        <p:nvSpPr>
          <p:cNvPr id="89" name="Shape 89"/>
          <p:cNvSpPr/>
          <p:nvPr/>
        </p:nvSpPr>
        <p:spPr>
          <a:xfrm>
            <a:off x="4581423" y="3748945"/>
            <a:ext cx="718719" cy="520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solidFill>
                  <a:srgbClr val="8A1300"/>
                </a:solidFill>
                <a:latin typeface="HanziPen SC Regular"/>
                <a:ea typeface="HanziPen SC Regular"/>
                <a:cs typeface="HanziPen SC Regular"/>
                <a:sym typeface="HanziPen SC Regular"/>
              </a:defRPr>
            </a:lvl1pPr>
          </a:lstStyle>
          <a:p>
            <a:pPr lvl="0">
              <a:defRPr sz="1800">
                <a:solidFill>
                  <a:srgbClr val="000000"/>
                </a:solidFill>
              </a:defRPr>
            </a:pPr>
            <a:r>
              <a:rPr sz="2400">
                <a:solidFill>
                  <a:srgbClr val="8A1300"/>
                </a:solidFill>
              </a:rPr>
              <a:t>layer</a:t>
            </a:r>
          </a:p>
        </p:txBody>
      </p:sp>
      <p:sp>
        <p:nvSpPr>
          <p:cNvPr id="90" name="Shape 90"/>
          <p:cNvSpPr/>
          <p:nvPr/>
        </p:nvSpPr>
        <p:spPr>
          <a:xfrm>
            <a:off x="4594123" y="6245123"/>
            <a:ext cx="718719" cy="520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2400">
                <a:solidFill>
                  <a:srgbClr val="8A1300"/>
                </a:solidFill>
                <a:latin typeface="HanziPen SC Regular"/>
                <a:ea typeface="HanziPen SC Regular"/>
                <a:cs typeface="HanziPen SC Regular"/>
                <a:sym typeface="HanziPen SC Regular"/>
              </a:defRPr>
            </a:lvl1pPr>
          </a:lstStyle>
          <a:p>
            <a:pPr lvl="0">
              <a:defRPr sz="1800">
                <a:solidFill>
                  <a:srgbClr val="000000"/>
                </a:solidFill>
              </a:defRPr>
            </a:pPr>
            <a:r>
              <a:rPr sz="2400">
                <a:solidFill>
                  <a:srgbClr val="8A1300"/>
                </a:solidFill>
              </a:rPr>
              <a:t>layer</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MVC</a:t>
            </a:r>
          </a:p>
        </p:txBody>
      </p:sp>
      <p:sp>
        <p:nvSpPr>
          <p:cNvPr id="93" name="Shape 93"/>
          <p:cNvSpPr/>
          <p:nvPr/>
        </p:nvSpPr>
        <p:spPr>
          <a:xfrm flipH="1" flipV="1">
            <a:off x="3302972" y="5376605"/>
            <a:ext cx="2755901" cy="1593851"/>
          </a:xfrm>
          <a:prstGeom prst="line">
            <a:avLst/>
          </a:prstGeom>
          <a:ln w="38100">
            <a:solidFill>
              <a:srgbClr val="008F00"/>
            </a:solidFill>
            <a:round/>
            <a:head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94" name="Shape 94"/>
          <p:cNvSpPr/>
          <p:nvPr/>
        </p:nvSpPr>
        <p:spPr>
          <a:xfrm flipH="1" flipV="1">
            <a:off x="7095510" y="2906455"/>
            <a:ext cx="2474913" cy="1398588"/>
          </a:xfrm>
          <a:prstGeom prst="line">
            <a:avLst/>
          </a:prstGeom>
          <a:ln w="38100">
            <a:solidFill>
              <a:srgbClr val="0365C0"/>
            </a:solidFill>
            <a:round/>
            <a:tail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95" name="Shape 95"/>
          <p:cNvSpPr/>
          <p:nvPr/>
        </p:nvSpPr>
        <p:spPr>
          <a:xfrm flipV="1">
            <a:off x="3295035" y="2858830"/>
            <a:ext cx="2752726" cy="1603376"/>
          </a:xfrm>
          <a:prstGeom prst="line">
            <a:avLst/>
          </a:prstGeom>
          <a:ln w="38100">
            <a:solidFill>
              <a:srgbClr val="0365C0"/>
            </a:solidFill>
            <a:custDash>
              <a:ds d="200000" sp="200000"/>
            </a:custDash>
            <a:miter lim="400000"/>
            <a:head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grpSp>
        <p:nvGrpSpPr>
          <p:cNvPr id="98" name="Group 98"/>
          <p:cNvGrpSpPr/>
          <p:nvPr/>
        </p:nvGrpSpPr>
        <p:grpSpPr>
          <a:xfrm>
            <a:off x="926485" y="4314567"/>
            <a:ext cx="2324101" cy="1244544"/>
            <a:chOff x="0" y="0"/>
            <a:chExt cx="2324100" cy="1244542"/>
          </a:xfrm>
        </p:grpSpPr>
        <p:sp>
          <p:nvSpPr>
            <p:cNvPr id="96" name="Shape 96"/>
            <p:cNvSpPr/>
            <p:nvPr/>
          </p:nvSpPr>
          <p:spPr>
            <a:xfrm>
              <a:off x="0" y="-1"/>
              <a:ext cx="2323993" cy="1244544"/>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97" name="Shape 97"/>
            <p:cNvSpPr/>
            <p:nvPr/>
          </p:nvSpPr>
          <p:spPr>
            <a:xfrm>
              <a:off x="0" y="403541"/>
              <a:ext cx="2324100" cy="437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VIEW</a:t>
              </a:r>
            </a:p>
          </p:txBody>
        </p:sp>
      </p:grpSp>
      <p:grpSp>
        <p:nvGrpSpPr>
          <p:cNvPr id="101" name="Group 101"/>
          <p:cNvGrpSpPr/>
          <p:nvPr/>
        </p:nvGrpSpPr>
        <p:grpSpPr>
          <a:xfrm>
            <a:off x="5941369" y="6914864"/>
            <a:ext cx="1117629" cy="1117544"/>
            <a:chOff x="-28" y="-28"/>
            <a:chExt cx="1117628" cy="1117543"/>
          </a:xfrm>
        </p:grpSpPr>
        <p:sp>
          <p:nvSpPr>
            <p:cNvPr id="99" name="Shape 99"/>
            <p:cNvSpPr/>
            <p:nvPr/>
          </p:nvSpPr>
          <p:spPr>
            <a:xfrm>
              <a:off x="-29" y="-29"/>
              <a:ext cx="1117544" cy="1117544"/>
            </a:xfrm>
            <a:custGeom>
              <a:avLst/>
              <a:gdLst/>
              <a:ahLst/>
              <a:cxnLst>
                <a:cxn ang="0">
                  <a:pos x="wd2" y="hd2"/>
                </a:cxn>
                <a:cxn ang="5400000">
                  <a:pos x="wd2" y="hd2"/>
                </a:cxn>
                <a:cxn ang="10800000">
                  <a:pos x="wd2" y="hd2"/>
                </a:cxn>
                <a:cxn ang="16200000">
                  <a:pos x="wd2" y="hd2"/>
                </a:cxn>
              </a:cxnLst>
              <a:rect l="0" t="0" r="r" b="b"/>
              <a:pathLst>
                <a:path w="19679" h="19679" extrusionOk="0">
                  <a:moveTo>
                    <a:pt x="16797" y="2881"/>
                  </a:moveTo>
                  <a:cubicBezTo>
                    <a:pt x="20639" y="6724"/>
                    <a:pt x="20639" y="12954"/>
                    <a:pt x="16797" y="16797"/>
                  </a:cubicBezTo>
                  <a:cubicBezTo>
                    <a:pt x="12954" y="20639"/>
                    <a:pt x="6724" y="20639"/>
                    <a:pt x="2881" y="16797"/>
                  </a:cubicBezTo>
                  <a:cubicBezTo>
                    <a:pt x="-961" y="12954"/>
                    <a:pt x="-961" y="6724"/>
                    <a:pt x="2881" y="2881"/>
                  </a:cubicBezTo>
                  <a:cubicBezTo>
                    <a:pt x="6724" y="-961"/>
                    <a:pt x="12954" y="-961"/>
                    <a:pt x="16797" y="2881"/>
                  </a:cubicBezTo>
                  <a:close/>
                </a:path>
              </a:pathLst>
            </a:custGeom>
            <a:blipFill rotWithShape="1">
              <a:blip r:embed="rId3"/>
              <a:srcRect/>
              <a:tile tx="0" ty="0" sx="100000" sy="100000" flip="none" algn="tl"/>
            </a:blipFill>
            <a:ln w="12700" cap="flat">
              <a:noFill/>
              <a:miter lim="400000"/>
            </a:ln>
            <a:effectLst>
              <a:outerShdw blurRad="50800" dist="127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100" name="Shape 100"/>
            <p:cNvSpPr/>
            <p:nvPr/>
          </p:nvSpPr>
          <p:spPr>
            <a:xfrm>
              <a:off x="0" y="390841"/>
              <a:ext cx="1117600" cy="3359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USER</a:t>
              </a:r>
            </a:p>
          </p:txBody>
        </p:sp>
      </p:grpSp>
      <p:grpSp>
        <p:nvGrpSpPr>
          <p:cNvPr id="104" name="Group 104"/>
          <p:cNvGrpSpPr/>
          <p:nvPr/>
        </p:nvGrpSpPr>
        <p:grpSpPr>
          <a:xfrm>
            <a:off x="9640272" y="4254242"/>
            <a:ext cx="2324101" cy="1244544"/>
            <a:chOff x="0" y="0"/>
            <a:chExt cx="2324100" cy="1244542"/>
          </a:xfrm>
        </p:grpSpPr>
        <p:sp>
          <p:nvSpPr>
            <p:cNvPr id="102" name="Shape 102"/>
            <p:cNvSpPr/>
            <p:nvPr/>
          </p:nvSpPr>
          <p:spPr>
            <a:xfrm>
              <a:off x="0" y="-1"/>
              <a:ext cx="2323993" cy="1244544"/>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103" name="Shape 103"/>
            <p:cNvSpPr/>
            <p:nvPr/>
          </p:nvSpPr>
          <p:spPr>
            <a:xfrm>
              <a:off x="0" y="403541"/>
              <a:ext cx="2324100" cy="437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CONTROLLER</a:t>
              </a:r>
            </a:p>
          </p:txBody>
        </p:sp>
      </p:grpSp>
      <p:grpSp>
        <p:nvGrpSpPr>
          <p:cNvPr id="107" name="Group 107"/>
          <p:cNvGrpSpPr/>
          <p:nvPr/>
        </p:nvGrpSpPr>
        <p:grpSpPr>
          <a:xfrm>
            <a:off x="5337296" y="1507977"/>
            <a:ext cx="2324101" cy="1244544"/>
            <a:chOff x="0" y="0"/>
            <a:chExt cx="2324100" cy="1244542"/>
          </a:xfrm>
        </p:grpSpPr>
        <p:sp>
          <p:nvSpPr>
            <p:cNvPr id="105" name="Shape 105"/>
            <p:cNvSpPr/>
            <p:nvPr/>
          </p:nvSpPr>
          <p:spPr>
            <a:xfrm>
              <a:off x="0" y="-1"/>
              <a:ext cx="2323993" cy="1244544"/>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106" name="Shape 106"/>
            <p:cNvSpPr/>
            <p:nvPr/>
          </p:nvSpPr>
          <p:spPr>
            <a:xfrm>
              <a:off x="0" y="403541"/>
              <a:ext cx="2324100" cy="437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MODEL</a:t>
              </a:r>
            </a:p>
          </p:txBody>
        </p:sp>
      </p:grpSp>
      <p:sp>
        <p:nvSpPr>
          <p:cNvPr id="108" name="Shape 108"/>
          <p:cNvSpPr/>
          <p:nvPr/>
        </p:nvSpPr>
        <p:spPr>
          <a:xfrm flipV="1">
            <a:off x="6949460" y="5397242"/>
            <a:ext cx="2589213" cy="1519239"/>
          </a:xfrm>
          <a:prstGeom prst="line">
            <a:avLst/>
          </a:prstGeom>
          <a:ln w="38100">
            <a:solidFill>
              <a:srgbClr val="008E00"/>
            </a:solidFill>
            <a:round/>
            <a:tail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109" name="Shape 109"/>
          <p:cNvSpPr/>
          <p:nvPr/>
        </p:nvSpPr>
        <p:spPr>
          <a:xfrm>
            <a:off x="7908310" y="6322418"/>
            <a:ext cx="858838"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uses</a:t>
            </a:r>
          </a:p>
        </p:txBody>
      </p:sp>
      <p:sp>
        <p:nvSpPr>
          <p:cNvPr id="110" name="Shape 110"/>
          <p:cNvSpPr/>
          <p:nvPr/>
        </p:nvSpPr>
        <p:spPr>
          <a:xfrm>
            <a:off x="4207847" y="6322418"/>
            <a:ext cx="836614"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sees</a:t>
            </a:r>
          </a:p>
        </p:txBody>
      </p:sp>
      <p:sp>
        <p:nvSpPr>
          <p:cNvPr id="111" name="Shape 111"/>
          <p:cNvSpPr/>
          <p:nvPr/>
        </p:nvSpPr>
        <p:spPr>
          <a:xfrm>
            <a:off x="2912447" y="3436343"/>
            <a:ext cx="1490664"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dirty="0">
                <a:solidFill>
                  <a:srgbClr val="363929"/>
                </a:solidFill>
                <a:uFill>
                  <a:solidFill>
                    <a:srgbClr val="363929"/>
                  </a:solidFill>
                </a:uFill>
              </a:rPr>
              <a:t>updates</a:t>
            </a:r>
          </a:p>
        </p:txBody>
      </p:sp>
      <p:sp>
        <p:nvSpPr>
          <p:cNvPr id="112" name="Shape 112"/>
          <p:cNvSpPr/>
          <p:nvPr/>
        </p:nvSpPr>
        <p:spPr>
          <a:xfrm>
            <a:off x="8684597" y="3274418"/>
            <a:ext cx="2259014"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dirty="0">
                <a:solidFill>
                  <a:srgbClr val="363929"/>
                </a:solidFill>
                <a:uFill>
                  <a:solidFill>
                    <a:srgbClr val="363929"/>
                  </a:solidFill>
                </a:uFill>
              </a:rPr>
              <a:t>manipulates</a:t>
            </a:r>
          </a:p>
        </p:txBody>
      </p:sp>
      <p:sp>
        <p:nvSpPr>
          <p:cNvPr id="113" name="Shape 113"/>
          <p:cNvSpPr/>
          <p:nvPr/>
        </p:nvSpPr>
        <p:spPr>
          <a:xfrm rot="5396466">
            <a:off x="997922" y="5679817"/>
            <a:ext cx="1905001" cy="1905001"/>
          </a:xfrm>
          <a:prstGeom prst="rightArrow">
            <a:avLst>
              <a:gd name="adj1" fmla="val 32000"/>
              <a:gd name="adj2" fmla="val 64000"/>
            </a:avLst>
          </a:prstGeom>
          <a:gradFill>
            <a:gsLst>
              <a:gs pos="0">
                <a:srgbClr val="BEBEBE"/>
              </a:gs>
              <a:gs pos="100000">
                <a:srgbClr val="FBFBFB"/>
              </a:gs>
            </a:gsLst>
            <a:lin ang="16200000"/>
          </a:gradFill>
          <a:ln w="12700">
            <a:miter lim="400000"/>
          </a:ln>
          <a:effectLst>
            <a:outerShdw blurRad="38100" dist="25400" dir="5400000" rotWithShape="0">
              <a:srgbClr val="000000">
                <a:alpha val="50000"/>
              </a:srgbClr>
            </a:outerShdw>
          </a:effectLst>
        </p:spPr>
        <p:txBody>
          <a:bodyPr lIns="0" tIns="0" rIns="0" bIns="0" anchor="ctr"/>
          <a:lstStyle/>
          <a:p>
            <a:pPr lvl="0" defTabSz="457200">
              <a:defRPr sz="3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pPr>
            <a:endParaRPr/>
          </a:p>
        </p:txBody>
      </p:sp>
      <p:sp>
        <p:nvSpPr>
          <p:cNvPr id="114" name="Shape 114"/>
          <p:cNvSpPr/>
          <p:nvPr/>
        </p:nvSpPr>
        <p:spPr>
          <a:xfrm>
            <a:off x="538337" y="7533762"/>
            <a:ext cx="4071502" cy="14662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output representation of information;</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listens user's events</a:t>
            </a:r>
          </a:p>
        </p:txBody>
      </p:sp>
      <p:sp>
        <p:nvSpPr>
          <p:cNvPr id="115" name="Shape 115"/>
          <p:cNvSpPr/>
          <p:nvPr/>
        </p:nvSpPr>
        <p:spPr>
          <a:xfrm>
            <a:off x="7898785" y="1053842"/>
            <a:ext cx="1905001" cy="1905001"/>
          </a:xfrm>
          <a:prstGeom prst="rightArrow">
            <a:avLst>
              <a:gd name="adj1" fmla="val 32000"/>
              <a:gd name="adj2" fmla="val 64000"/>
            </a:avLst>
          </a:prstGeom>
          <a:gradFill>
            <a:gsLst>
              <a:gs pos="0">
                <a:srgbClr val="BEBEBE"/>
              </a:gs>
              <a:gs pos="100000">
                <a:srgbClr val="FBFBFB"/>
              </a:gs>
            </a:gsLst>
            <a:lin ang="16200000"/>
          </a:gradFill>
          <a:ln w="12700">
            <a:miter lim="400000"/>
          </a:ln>
          <a:effectLst>
            <a:outerShdw blurRad="38100" dist="25400" dir="5400000" rotWithShape="0">
              <a:srgbClr val="000000">
                <a:alpha val="50000"/>
              </a:srgbClr>
            </a:outerShdw>
          </a:effectLst>
        </p:spPr>
        <p:txBody>
          <a:bodyPr lIns="0" tIns="0" rIns="0" bIns="0" anchor="ctr"/>
          <a:lstStyle/>
          <a:p>
            <a:pPr lvl="0" defTabSz="457200">
              <a:defRPr sz="3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pPr>
            <a:endParaRPr/>
          </a:p>
        </p:txBody>
      </p:sp>
      <p:sp>
        <p:nvSpPr>
          <p:cNvPr id="116" name="Shape 116"/>
          <p:cNvSpPr/>
          <p:nvPr/>
        </p:nvSpPr>
        <p:spPr>
          <a:xfrm>
            <a:off x="10046672" y="1273234"/>
            <a:ext cx="2211389" cy="14662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application data,</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business rules,</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logic,</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functions</a:t>
            </a:r>
          </a:p>
        </p:txBody>
      </p:sp>
      <p:sp>
        <p:nvSpPr>
          <p:cNvPr id="117" name="Shape 117"/>
          <p:cNvSpPr/>
          <p:nvPr/>
        </p:nvSpPr>
        <p:spPr>
          <a:xfrm rot="5416238">
            <a:off x="9849822" y="5586155"/>
            <a:ext cx="1905001" cy="1905001"/>
          </a:xfrm>
          <a:prstGeom prst="rightArrow">
            <a:avLst>
              <a:gd name="adj1" fmla="val 32000"/>
              <a:gd name="adj2" fmla="val 64000"/>
            </a:avLst>
          </a:prstGeom>
          <a:gradFill>
            <a:gsLst>
              <a:gs pos="0">
                <a:srgbClr val="BEBEBE"/>
              </a:gs>
              <a:gs pos="100000">
                <a:srgbClr val="FBFBFB"/>
              </a:gs>
            </a:gsLst>
            <a:lin ang="16200000"/>
          </a:gradFill>
          <a:ln w="12700">
            <a:miter lim="400000"/>
          </a:ln>
          <a:effectLst>
            <a:outerShdw blurRad="38100" dist="25400" dir="5400000" rotWithShape="0">
              <a:srgbClr val="000000">
                <a:alpha val="50000"/>
              </a:srgbClr>
            </a:outerShdw>
          </a:effectLst>
        </p:spPr>
        <p:txBody>
          <a:bodyPr lIns="0" tIns="0" rIns="0" bIns="0" anchor="ctr"/>
          <a:lstStyle/>
          <a:p>
            <a:pPr lvl="0" defTabSz="457200">
              <a:defRPr sz="3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pPr>
            <a:endParaRPr/>
          </a:p>
        </p:txBody>
      </p:sp>
      <p:sp>
        <p:nvSpPr>
          <p:cNvPr id="118" name="Shape 118"/>
          <p:cNvSpPr/>
          <p:nvPr/>
        </p:nvSpPr>
        <p:spPr>
          <a:xfrm>
            <a:off x="9779972" y="7452578"/>
            <a:ext cx="2344739" cy="146621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accepts input </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and converts it to </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commands for </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the model or view</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MVP</a:t>
            </a:r>
          </a:p>
        </p:txBody>
      </p:sp>
      <p:grpSp>
        <p:nvGrpSpPr>
          <p:cNvPr id="123" name="Group 123"/>
          <p:cNvGrpSpPr/>
          <p:nvPr/>
        </p:nvGrpSpPr>
        <p:grpSpPr>
          <a:xfrm>
            <a:off x="5325543" y="977977"/>
            <a:ext cx="2324101" cy="1244544"/>
            <a:chOff x="0" y="0"/>
            <a:chExt cx="2324100" cy="1244542"/>
          </a:xfrm>
        </p:grpSpPr>
        <p:sp>
          <p:nvSpPr>
            <p:cNvPr id="121" name="Shape 121"/>
            <p:cNvSpPr/>
            <p:nvPr/>
          </p:nvSpPr>
          <p:spPr>
            <a:xfrm>
              <a:off x="0" y="-1"/>
              <a:ext cx="2323993" cy="1244544"/>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122" name="Shape 122"/>
            <p:cNvSpPr/>
            <p:nvPr/>
          </p:nvSpPr>
          <p:spPr>
            <a:xfrm>
              <a:off x="0" y="403541"/>
              <a:ext cx="2324100" cy="437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PRESENTER</a:t>
              </a:r>
            </a:p>
          </p:txBody>
        </p:sp>
      </p:grpSp>
      <p:grpSp>
        <p:nvGrpSpPr>
          <p:cNvPr id="126" name="Group 126"/>
          <p:cNvGrpSpPr/>
          <p:nvPr/>
        </p:nvGrpSpPr>
        <p:grpSpPr>
          <a:xfrm>
            <a:off x="592497" y="3921069"/>
            <a:ext cx="2324101" cy="1244543"/>
            <a:chOff x="0" y="0"/>
            <a:chExt cx="2324100" cy="1244542"/>
          </a:xfrm>
        </p:grpSpPr>
        <p:sp>
          <p:nvSpPr>
            <p:cNvPr id="124" name="Shape 124"/>
            <p:cNvSpPr/>
            <p:nvPr/>
          </p:nvSpPr>
          <p:spPr>
            <a:xfrm>
              <a:off x="0" y="-1"/>
              <a:ext cx="2323993" cy="1244544"/>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125" name="Shape 125"/>
            <p:cNvSpPr/>
            <p:nvPr/>
          </p:nvSpPr>
          <p:spPr>
            <a:xfrm>
              <a:off x="0" y="403541"/>
              <a:ext cx="2324100" cy="437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VIEW</a:t>
              </a:r>
            </a:p>
          </p:txBody>
        </p:sp>
      </p:grpSp>
      <p:grpSp>
        <p:nvGrpSpPr>
          <p:cNvPr id="129" name="Group 129"/>
          <p:cNvGrpSpPr/>
          <p:nvPr/>
        </p:nvGrpSpPr>
        <p:grpSpPr>
          <a:xfrm>
            <a:off x="9649226" y="3921069"/>
            <a:ext cx="2324101" cy="1244543"/>
            <a:chOff x="0" y="0"/>
            <a:chExt cx="2324100" cy="1244542"/>
          </a:xfrm>
        </p:grpSpPr>
        <p:sp>
          <p:nvSpPr>
            <p:cNvPr id="127" name="Shape 127"/>
            <p:cNvSpPr/>
            <p:nvPr/>
          </p:nvSpPr>
          <p:spPr>
            <a:xfrm>
              <a:off x="0" y="-1"/>
              <a:ext cx="2323993" cy="1244544"/>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128" name="Shape 128"/>
            <p:cNvSpPr/>
            <p:nvPr/>
          </p:nvSpPr>
          <p:spPr>
            <a:xfrm>
              <a:off x="0" y="403541"/>
              <a:ext cx="2324100" cy="437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MODEL</a:t>
              </a:r>
            </a:p>
          </p:txBody>
        </p:sp>
      </p:grpSp>
      <p:sp>
        <p:nvSpPr>
          <p:cNvPr id="130" name="Shape 130"/>
          <p:cNvSpPr/>
          <p:nvPr/>
        </p:nvSpPr>
        <p:spPr>
          <a:xfrm flipV="1">
            <a:off x="3293759" y="2628680"/>
            <a:ext cx="2752726" cy="1603376"/>
          </a:xfrm>
          <a:prstGeom prst="line">
            <a:avLst/>
          </a:prstGeom>
          <a:ln w="38100">
            <a:solidFill>
              <a:srgbClr val="0365C0"/>
            </a:solidFill>
            <a:round/>
            <a:head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131" name="Shape 131"/>
          <p:cNvSpPr/>
          <p:nvPr/>
        </p:nvSpPr>
        <p:spPr>
          <a:xfrm>
            <a:off x="4559643" y="3408320"/>
            <a:ext cx="1490663"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updates</a:t>
            </a:r>
          </a:p>
        </p:txBody>
      </p:sp>
      <p:sp>
        <p:nvSpPr>
          <p:cNvPr id="132" name="Shape 132"/>
          <p:cNvSpPr/>
          <p:nvPr/>
        </p:nvSpPr>
        <p:spPr>
          <a:xfrm>
            <a:off x="9668043" y="2412524"/>
            <a:ext cx="2259014"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manipulates</a:t>
            </a:r>
          </a:p>
        </p:txBody>
      </p:sp>
      <p:sp>
        <p:nvSpPr>
          <p:cNvPr id="133" name="Shape 133"/>
          <p:cNvSpPr/>
          <p:nvPr/>
        </p:nvSpPr>
        <p:spPr>
          <a:xfrm flipV="1">
            <a:off x="2330153" y="1945762"/>
            <a:ext cx="2755817" cy="1661820"/>
          </a:xfrm>
          <a:prstGeom prst="line">
            <a:avLst/>
          </a:prstGeom>
          <a:ln w="38100">
            <a:solidFill>
              <a:srgbClr val="0365C0"/>
            </a:solidFill>
            <a:round/>
            <a:tail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134" name="Shape 134"/>
          <p:cNvSpPr/>
          <p:nvPr/>
        </p:nvSpPr>
        <p:spPr>
          <a:xfrm>
            <a:off x="2329207" y="1882094"/>
            <a:ext cx="1490663" cy="86177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dirty="0">
                <a:solidFill>
                  <a:srgbClr val="363929"/>
                </a:solidFill>
                <a:uFill>
                  <a:solidFill>
                    <a:srgbClr val="363929"/>
                  </a:solidFill>
                </a:uFill>
              </a:rPr>
              <a:t>passes calls to</a:t>
            </a:r>
          </a:p>
        </p:txBody>
      </p:sp>
      <p:sp>
        <p:nvSpPr>
          <p:cNvPr id="135" name="Shape 135"/>
          <p:cNvSpPr/>
          <p:nvPr/>
        </p:nvSpPr>
        <p:spPr>
          <a:xfrm flipH="1" flipV="1">
            <a:off x="7898595" y="1877897"/>
            <a:ext cx="2681760" cy="1516730"/>
          </a:xfrm>
          <a:prstGeom prst="line">
            <a:avLst/>
          </a:prstGeom>
          <a:ln w="38100">
            <a:solidFill>
              <a:srgbClr val="0365C0"/>
            </a:solidFill>
            <a:round/>
            <a:head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136" name="Shape 136"/>
          <p:cNvSpPr/>
          <p:nvPr/>
        </p:nvSpPr>
        <p:spPr>
          <a:xfrm>
            <a:off x="6433235" y="3421020"/>
            <a:ext cx="2259013"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notifies</a:t>
            </a:r>
          </a:p>
        </p:txBody>
      </p:sp>
      <p:sp>
        <p:nvSpPr>
          <p:cNvPr id="137" name="Shape 137"/>
          <p:cNvSpPr/>
          <p:nvPr/>
        </p:nvSpPr>
        <p:spPr>
          <a:xfrm flipH="1" flipV="1">
            <a:off x="6927926" y="2612219"/>
            <a:ext cx="2444298" cy="1431137"/>
          </a:xfrm>
          <a:prstGeom prst="line">
            <a:avLst/>
          </a:prstGeom>
          <a:ln w="38100">
            <a:solidFill>
              <a:srgbClr val="0365C0"/>
            </a:solidFill>
            <a:custDash>
              <a:ds d="200000" sp="200000"/>
            </a:custDash>
            <a:miter lim="400000"/>
            <a:tail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138" name="Shape 138"/>
          <p:cNvSpPr/>
          <p:nvPr/>
        </p:nvSpPr>
        <p:spPr>
          <a:xfrm rot="5396466">
            <a:off x="678785" y="5342923"/>
            <a:ext cx="1905001" cy="1905001"/>
          </a:xfrm>
          <a:prstGeom prst="rightArrow">
            <a:avLst>
              <a:gd name="adj1" fmla="val 32000"/>
              <a:gd name="adj2" fmla="val 64000"/>
            </a:avLst>
          </a:prstGeom>
          <a:gradFill>
            <a:gsLst>
              <a:gs pos="0">
                <a:srgbClr val="BEBEBE"/>
              </a:gs>
              <a:gs pos="100000">
                <a:srgbClr val="FBFBFB"/>
              </a:gs>
            </a:gsLst>
            <a:lin ang="16200000"/>
          </a:gradFill>
          <a:ln w="12700">
            <a:miter lim="400000"/>
          </a:ln>
          <a:effectLst>
            <a:outerShdw blurRad="38100" dist="25400" dir="5400000" rotWithShape="0">
              <a:srgbClr val="000000">
                <a:alpha val="50000"/>
              </a:srgbClr>
            </a:outerShdw>
          </a:effectLst>
        </p:spPr>
        <p:txBody>
          <a:bodyPr lIns="0" tIns="0" rIns="0" bIns="0" anchor="ctr"/>
          <a:lstStyle/>
          <a:p>
            <a:pPr lvl="0" defTabSz="457200">
              <a:defRPr sz="3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pPr>
            <a:endParaRPr/>
          </a:p>
        </p:txBody>
      </p:sp>
      <p:sp>
        <p:nvSpPr>
          <p:cNvPr id="139" name="Shape 139"/>
          <p:cNvSpPr/>
          <p:nvPr/>
        </p:nvSpPr>
        <p:spPr>
          <a:xfrm>
            <a:off x="546031" y="7225765"/>
            <a:ext cx="3771349" cy="7804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457200">
              <a:defRPr sz="2200" i="1">
                <a:solidFill>
                  <a:srgbClr val="363929"/>
                </a:solidFill>
                <a:uFill>
                  <a:solidFill>
                    <a:srgbClr val="363929"/>
                  </a:solidFill>
                </a:uFill>
                <a:latin typeface="Optima"/>
                <a:ea typeface="Optima"/>
                <a:cs typeface="Optima"/>
                <a:sym typeface="Optima"/>
              </a:defRPr>
            </a:lvl1pPr>
          </a:lstStyle>
          <a:p>
            <a:pPr lvl="0">
              <a:defRPr sz="1800" i="0">
                <a:solidFill>
                  <a:srgbClr val="000000"/>
                </a:solidFill>
                <a:uFillTx/>
              </a:defRPr>
            </a:pPr>
            <a:r>
              <a:rPr sz="2200" i="1">
                <a:solidFill>
                  <a:srgbClr val="363929"/>
                </a:solidFill>
                <a:uFill>
                  <a:solidFill>
                    <a:srgbClr val="363929"/>
                  </a:solidFill>
                </a:uFill>
              </a:rPr>
              <a:t>output representation of information</a:t>
            </a:r>
          </a:p>
        </p:txBody>
      </p:sp>
      <p:sp>
        <p:nvSpPr>
          <p:cNvPr id="140" name="Shape 140"/>
          <p:cNvSpPr/>
          <p:nvPr/>
        </p:nvSpPr>
        <p:spPr>
          <a:xfrm rot="5416238">
            <a:off x="9843790" y="5343487"/>
            <a:ext cx="1905001" cy="1905001"/>
          </a:xfrm>
          <a:prstGeom prst="rightArrow">
            <a:avLst>
              <a:gd name="adj1" fmla="val 32000"/>
              <a:gd name="adj2" fmla="val 64000"/>
            </a:avLst>
          </a:prstGeom>
          <a:gradFill>
            <a:gsLst>
              <a:gs pos="0">
                <a:srgbClr val="BEBEBE"/>
              </a:gs>
              <a:gs pos="100000">
                <a:srgbClr val="FBFBFB"/>
              </a:gs>
            </a:gsLst>
            <a:lin ang="16200000"/>
          </a:gradFill>
          <a:ln w="12700">
            <a:miter lim="400000"/>
          </a:ln>
          <a:effectLst>
            <a:outerShdw blurRad="38100" dist="25400" dir="5400000" rotWithShape="0">
              <a:srgbClr val="000000">
                <a:alpha val="50000"/>
              </a:srgbClr>
            </a:outerShdw>
          </a:effectLst>
        </p:spPr>
        <p:txBody>
          <a:bodyPr lIns="0" tIns="0" rIns="0" bIns="0" anchor="ctr"/>
          <a:lstStyle/>
          <a:p>
            <a:pPr lvl="0" defTabSz="457200">
              <a:defRPr sz="3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pPr>
            <a:endParaRPr/>
          </a:p>
        </p:txBody>
      </p:sp>
      <p:sp>
        <p:nvSpPr>
          <p:cNvPr id="141" name="Shape 141"/>
          <p:cNvSpPr/>
          <p:nvPr/>
        </p:nvSpPr>
        <p:spPr>
          <a:xfrm>
            <a:off x="9691856" y="7397215"/>
            <a:ext cx="2211388" cy="4375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457200">
              <a:defRPr sz="2200" i="1">
                <a:solidFill>
                  <a:srgbClr val="363929"/>
                </a:solidFill>
                <a:uFill>
                  <a:solidFill>
                    <a:srgbClr val="363929"/>
                  </a:solidFill>
                </a:uFill>
                <a:latin typeface="Optima"/>
                <a:ea typeface="Optima"/>
                <a:cs typeface="Optima"/>
                <a:sym typeface="Optima"/>
              </a:defRPr>
            </a:lvl1pPr>
          </a:lstStyle>
          <a:p>
            <a:pPr lvl="0">
              <a:defRPr sz="1800" i="0">
                <a:solidFill>
                  <a:srgbClr val="000000"/>
                </a:solidFill>
                <a:uFillTx/>
              </a:defRPr>
            </a:pPr>
            <a:r>
              <a:rPr sz="2200" i="1">
                <a:solidFill>
                  <a:srgbClr val="363929"/>
                </a:solidFill>
                <a:uFill>
                  <a:solidFill>
                    <a:srgbClr val="363929"/>
                  </a:solidFill>
                </a:uFill>
              </a:rPr>
              <a:t>application data</a:t>
            </a:r>
          </a:p>
        </p:txBody>
      </p:sp>
      <p:sp>
        <p:nvSpPr>
          <p:cNvPr id="142" name="Shape 142"/>
          <p:cNvSpPr/>
          <p:nvPr/>
        </p:nvSpPr>
        <p:spPr>
          <a:xfrm flipH="1" flipV="1">
            <a:off x="3303297" y="5373750"/>
            <a:ext cx="2755901" cy="1593852"/>
          </a:xfrm>
          <a:prstGeom prst="line">
            <a:avLst/>
          </a:prstGeom>
          <a:ln w="38100">
            <a:solidFill>
              <a:srgbClr val="058D00"/>
            </a:solidFill>
            <a:round/>
            <a:head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grpSp>
        <p:nvGrpSpPr>
          <p:cNvPr id="145" name="Group 145"/>
          <p:cNvGrpSpPr/>
          <p:nvPr/>
        </p:nvGrpSpPr>
        <p:grpSpPr>
          <a:xfrm>
            <a:off x="5941693" y="6912010"/>
            <a:ext cx="1117630" cy="1117544"/>
            <a:chOff x="-28" y="-28"/>
            <a:chExt cx="1117628" cy="1117543"/>
          </a:xfrm>
        </p:grpSpPr>
        <p:sp>
          <p:nvSpPr>
            <p:cNvPr id="143" name="Shape 143"/>
            <p:cNvSpPr/>
            <p:nvPr/>
          </p:nvSpPr>
          <p:spPr>
            <a:xfrm>
              <a:off x="-29" y="-29"/>
              <a:ext cx="1117544" cy="1117544"/>
            </a:xfrm>
            <a:custGeom>
              <a:avLst/>
              <a:gdLst/>
              <a:ahLst/>
              <a:cxnLst>
                <a:cxn ang="0">
                  <a:pos x="wd2" y="hd2"/>
                </a:cxn>
                <a:cxn ang="5400000">
                  <a:pos x="wd2" y="hd2"/>
                </a:cxn>
                <a:cxn ang="10800000">
                  <a:pos x="wd2" y="hd2"/>
                </a:cxn>
                <a:cxn ang="16200000">
                  <a:pos x="wd2" y="hd2"/>
                </a:cxn>
              </a:cxnLst>
              <a:rect l="0" t="0" r="r" b="b"/>
              <a:pathLst>
                <a:path w="19679" h="19679" extrusionOk="0">
                  <a:moveTo>
                    <a:pt x="16797" y="2881"/>
                  </a:moveTo>
                  <a:cubicBezTo>
                    <a:pt x="20639" y="6724"/>
                    <a:pt x="20639" y="12954"/>
                    <a:pt x="16797" y="16797"/>
                  </a:cubicBezTo>
                  <a:cubicBezTo>
                    <a:pt x="12954" y="20639"/>
                    <a:pt x="6724" y="20639"/>
                    <a:pt x="2881" y="16797"/>
                  </a:cubicBezTo>
                  <a:cubicBezTo>
                    <a:pt x="-961" y="12954"/>
                    <a:pt x="-961" y="6724"/>
                    <a:pt x="2881" y="2881"/>
                  </a:cubicBezTo>
                  <a:cubicBezTo>
                    <a:pt x="6724" y="-961"/>
                    <a:pt x="12954" y="-961"/>
                    <a:pt x="16797" y="2881"/>
                  </a:cubicBezTo>
                  <a:close/>
                </a:path>
              </a:pathLst>
            </a:custGeom>
            <a:blipFill rotWithShape="1">
              <a:blip r:embed="rId3"/>
              <a:srcRect/>
              <a:tile tx="0" ty="0" sx="100000" sy="100000" flip="none" algn="tl"/>
            </a:blipFill>
            <a:ln w="12700" cap="flat">
              <a:noFill/>
              <a:miter lim="400000"/>
            </a:ln>
            <a:effectLst>
              <a:outerShdw blurRad="50800" dist="127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144" name="Shape 144"/>
            <p:cNvSpPr/>
            <p:nvPr/>
          </p:nvSpPr>
          <p:spPr>
            <a:xfrm>
              <a:off x="0" y="390841"/>
              <a:ext cx="1117600" cy="3359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USER</a:t>
              </a:r>
            </a:p>
          </p:txBody>
        </p:sp>
      </p:grpSp>
      <p:sp>
        <p:nvSpPr>
          <p:cNvPr id="146" name="Shape 146"/>
          <p:cNvSpPr/>
          <p:nvPr/>
        </p:nvSpPr>
        <p:spPr>
          <a:xfrm flipH="1" flipV="1">
            <a:off x="3399272" y="5025008"/>
            <a:ext cx="2741474" cy="1585302"/>
          </a:xfrm>
          <a:prstGeom prst="line">
            <a:avLst/>
          </a:prstGeom>
          <a:ln w="38100">
            <a:solidFill>
              <a:srgbClr val="058D00"/>
            </a:solidFill>
            <a:round/>
            <a:tail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147" name="Shape 147"/>
          <p:cNvSpPr/>
          <p:nvPr/>
        </p:nvSpPr>
        <p:spPr>
          <a:xfrm>
            <a:off x="4669259" y="5135087"/>
            <a:ext cx="858839"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uses</a:t>
            </a:r>
          </a:p>
        </p:txBody>
      </p:sp>
      <p:sp>
        <p:nvSpPr>
          <p:cNvPr id="148" name="Shape 148"/>
          <p:cNvSpPr/>
          <p:nvPr/>
        </p:nvSpPr>
        <p:spPr>
          <a:xfrm>
            <a:off x="4029731" y="6319637"/>
            <a:ext cx="836614"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sees</a:t>
            </a:r>
          </a:p>
        </p:txBody>
      </p:sp>
      <p:sp>
        <p:nvSpPr>
          <p:cNvPr id="149" name="Shape 149"/>
          <p:cNvSpPr/>
          <p:nvPr/>
        </p:nvSpPr>
        <p:spPr>
          <a:xfrm>
            <a:off x="7889217" y="79686"/>
            <a:ext cx="1905001" cy="1905001"/>
          </a:xfrm>
          <a:prstGeom prst="rightArrow">
            <a:avLst>
              <a:gd name="adj1" fmla="val 32000"/>
              <a:gd name="adj2" fmla="val 64000"/>
            </a:avLst>
          </a:prstGeom>
          <a:gradFill>
            <a:gsLst>
              <a:gs pos="0">
                <a:srgbClr val="BEBEBE"/>
              </a:gs>
              <a:gs pos="100000">
                <a:srgbClr val="FBFBFB"/>
              </a:gs>
            </a:gsLst>
            <a:lin ang="16200000"/>
          </a:gradFill>
          <a:ln w="12700">
            <a:miter lim="400000"/>
          </a:ln>
          <a:effectLst>
            <a:outerShdw blurRad="38100" dist="25400" dir="5400000" rotWithShape="0">
              <a:srgbClr val="000000">
                <a:alpha val="50000"/>
              </a:srgbClr>
            </a:outerShdw>
          </a:effectLst>
        </p:spPr>
        <p:txBody>
          <a:bodyPr lIns="0" tIns="0" rIns="0" bIns="0" anchor="ctr"/>
          <a:lstStyle/>
          <a:p>
            <a:pPr lvl="0" defTabSz="457200">
              <a:defRPr sz="3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pPr>
            <a:endParaRPr/>
          </a:p>
        </p:txBody>
      </p:sp>
      <p:sp>
        <p:nvSpPr>
          <p:cNvPr id="150" name="Shape 150"/>
          <p:cNvSpPr/>
          <p:nvPr/>
        </p:nvSpPr>
        <p:spPr>
          <a:xfrm>
            <a:off x="9804437" y="38950"/>
            <a:ext cx="3077212" cy="23822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lgn="l" defTabSz="457200">
              <a:defRPr sz="1800">
                <a:solidFill>
                  <a:srgbClr val="000000"/>
                </a:solidFill>
              </a:defRPr>
            </a:pPr>
            <a:r>
              <a:rPr sz="1700" i="1">
                <a:solidFill>
                  <a:srgbClr val="363929"/>
                </a:solidFill>
                <a:uFill>
                  <a:solidFill>
                    <a:srgbClr val="363929"/>
                  </a:solidFill>
                </a:uFill>
                <a:latin typeface="Optima"/>
                <a:ea typeface="Optima"/>
                <a:cs typeface="Optima"/>
                <a:sym typeface="Optima"/>
              </a:rPr>
              <a:t>accepts input </a:t>
            </a:r>
          </a:p>
          <a:p>
            <a:pPr lvl="0" algn="l" defTabSz="457200">
              <a:defRPr sz="1800">
                <a:solidFill>
                  <a:srgbClr val="000000"/>
                </a:solidFill>
              </a:defRPr>
            </a:pPr>
            <a:r>
              <a:rPr sz="1700" i="1">
                <a:solidFill>
                  <a:srgbClr val="363929"/>
                </a:solidFill>
                <a:uFill>
                  <a:solidFill>
                    <a:srgbClr val="363929"/>
                  </a:solidFill>
                </a:uFill>
                <a:latin typeface="Optima"/>
                <a:ea typeface="Optima"/>
                <a:cs typeface="Optima"/>
                <a:sym typeface="Optima"/>
              </a:rPr>
              <a:t>and converts it to </a:t>
            </a:r>
          </a:p>
          <a:p>
            <a:pPr lvl="0" algn="l" defTabSz="457200">
              <a:defRPr sz="1800">
                <a:solidFill>
                  <a:srgbClr val="000000"/>
                </a:solidFill>
              </a:defRPr>
            </a:pPr>
            <a:r>
              <a:rPr sz="1700" i="1">
                <a:solidFill>
                  <a:srgbClr val="363929"/>
                </a:solidFill>
                <a:uFill>
                  <a:solidFill>
                    <a:srgbClr val="363929"/>
                  </a:solidFill>
                </a:uFill>
                <a:latin typeface="Optima"/>
                <a:ea typeface="Optima"/>
                <a:cs typeface="Optima"/>
                <a:sym typeface="Optima"/>
              </a:rPr>
              <a:t>commands for </a:t>
            </a:r>
          </a:p>
          <a:p>
            <a:pPr lvl="0" algn="l" defTabSz="457200">
              <a:defRPr sz="1800">
                <a:solidFill>
                  <a:srgbClr val="000000"/>
                </a:solidFill>
              </a:defRPr>
            </a:pPr>
            <a:r>
              <a:rPr sz="1700" i="1">
                <a:solidFill>
                  <a:srgbClr val="363929"/>
                </a:solidFill>
                <a:uFill>
                  <a:solidFill>
                    <a:srgbClr val="363929"/>
                  </a:solidFill>
                </a:uFill>
                <a:latin typeface="Optima"/>
                <a:ea typeface="Optima"/>
                <a:cs typeface="Optima"/>
                <a:sym typeface="Optima"/>
              </a:rPr>
              <a:t>the model or view; </a:t>
            </a:r>
          </a:p>
          <a:p>
            <a:pPr lvl="0" algn="l" defTabSz="457200">
              <a:defRPr sz="1800">
                <a:solidFill>
                  <a:srgbClr val="000000"/>
                </a:solidFill>
              </a:defRPr>
            </a:pPr>
            <a:r>
              <a:rPr sz="1700" i="1">
                <a:solidFill>
                  <a:srgbClr val="363929"/>
                </a:solidFill>
                <a:uFill>
                  <a:solidFill>
                    <a:srgbClr val="363929"/>
                  </a:solidFill>
                </a:uFill>
                <a:latin typeface="Optima"/>
                <a:ea typeface="Optima"/>
                <a:cs typeface="Optima"/>
                <a:sym typeface="Optima"/>
              </a:rPr>
              <a:t>business rules,</a:t>
            </a:r>
          </a:p>
          <a:p>
            <a:pPr lvl="0" algn="l" defTabSz="457200">
              <a:defRPr sz="1800">
                <a:solidFill>
                  <a:srgbClr val="000000"/>
                </a:solidFill>
              </a:defRPr>
            </a:pPr>
            <a:r>
              <a:rPr sz="1700" i="1">
                <a:solidFill>
                  <a:srgbClr val="363929"/>
                </a:solidFill>
                <a:uFill>
                  <a:solidFill>
                    <a:srgbClr val="363929"/>
                  </a:solidFill>
                </a:uFill>
                <a:latin typeface="Optima"/>
                <a:ea typeface="Optima"/>
                <a:cs typeface="Optima"/>
                <a:sym typeface="Optima"/>
              </a:rPr>
              <a:t>logic,</a:t>
            </a:r>
          </a:p>
          <a:p>
            <a:pPr lvl="0" algn="l" defTabSz="457200">
              <a:defRPr sz="1800">
                <a:solidFill>
                  <a:srgbClr val="000000"/>
                </a:solidFill>
              </a:defRPr>
            </a:pPr>
            <a:r>
              <a:rPr sz="1700" i="1">
                <a:solidFill>
                  <a:srgbClr val="363929"/>
                </a:solidFill>
                <a:uFill>
                  <a:solidFill>
                    <a:srgbClr val="363929"/>
                  </a:solidFill>
                </a:uFill>
                <a:latin typeface="Optima"/>
                <a:ea typeface="Optima"/>
                <a:cs typeface="Optima"/>
                <a:sym typeface="Optima"/>
              </a:rPr>
              <a:t>functions;</a:t>
            </a:r>
          </a:p>
          <a:p>
            <a:pPr lvl="0" algn="l" defTabSz="457200">
              <a:defRPr sz="1800">
                <a:solidFill>
                  <a:srgbClr val="000000"/>
                </a:solidFill>
              </a:defRPr>
            </a:pPr>
            <a:r>
              <a:rPr sz="1700" i="1">
                <a:solidFill>
                  <a:srgbClr val="363929"/>
                </a:solidFill>
                <a:uFill>
                  <a:solidFill>
                    <a:srgbClr val="363929"/>
                  </a:solidFill>
                </a:uFill>
                <a:latin typeface="Optima"/>
                <a:ea typeface="Optima"/>
                <a:cs typeface="Optima"/>
                <a:sym typeface="Optima"/>
              </a:rPr>
              <a:t>contains UI business logic for the view</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MVA</a:t>
            </a:r>
          </a:p>
        </p:txBody>
      </p:sp>
      <p:grpSp>
        <p:nvGrpSpPr>
          <p:cNvPr id="155" name="Group 155"/>
          <p:cNvGrpSpPr/>
          <p:nvPr/>
        </p:nvGrpSpPr>
        <p:grpSpPr>
          <a:xfrm>
            <a:off x="5331624" y="984596"/>
            <a:ext cx="2324101" cy="1244543"/>
            <a:chOff x="0" y="0"/>
            <a:chExt cx="2324100" cy="1244542"/>
          </a:xfrm>
        </p:grpSpPr>
        <p:sp>
          <p:nvSpPr>
            <p:cNvPr id="153" name="Shape 153"/>
            <p:cNvSpPr/>
            <p:nvPr/>
          </p:nvSpPr>
          <p:spPr>
            <a:xfrm>
              <a:off x="0" y="-1"/>
              <a:ext cx="2323993" cy="1244544"/>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154" name="Shape 154"/>
            <p:cNvSpPr/>
            <p:nvPr/>
          </p:nvSpPr>
          <p:spPr>
            <a:xfrm>
              <a:off x="0" y="403541"/>
              <a:ext cx="2324100" cy="437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ADAPTER</a:t>
              </a:r>
            </a:p>
          </p:txBody>
        </p:sp>
      </p:grpSp>
      <p:grpSp>
        <p:nvGrpSpPr>
          <p:cNvPr id="158" name="Group 158"/>
          <p:cNvGrpSpPr/>
          <p:nvPr/>
        </p:nvGrpSpPr>
        <p:grpSpPr>
          <a:xfrm>
            <a:off x="598578" y="3927688"/>
            <a:ext cx="2324101" cy="1244543"/>
            <a:chOff x="0" y="0"/>
            <a:chExt cx="2324100" cy="1244542"/>
          </a:xfrm>
        </p:grpSpPr>
        <p:sp>
          <p:nvSpPr>
            <p:cNvPr id="156" name="Shape 156"/>
            <p:cNvSpPr/>
            <p:nvPr/>
          </p:nvSpPr>
          <p:spPr>
            <a:xfrm>
              <a:off x="0" y="-1"/>
              <a:ext cx="2323993" cy="1244544"/>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157" name="Shape 157"/>
            <p:cNvSpPr/>
            <p:nvPr/>
          </p:nvSpPr>
          <p:spPr>
            <a:xfrm>
              <a:off x="0" y="403541"/>
              <a:ext cx="2324100" cy="437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VIEW</a:t>
              </a:r>
            </a:p>
          </p:txBody>
        </p:sp>
      </p:grpSp>
      <p:grpSp>
        <p:nvGrpSpPr>
          <p:cNvPr id="161" name="Group 161"/>
          <p:cNvGrpSpPr/>
          <p:nvPr/>
        </p:nvGrpSpPr>
        <p:grpSpPr>
          <a:xfrm>
            <a:off x="9655307" y="3927688"/>
            <a:ext cx="2324101" cy="1244543"/>
            <a:chOff x="0" y="0"/>
            <a:chExt cx="2324100" cy="1244542"/>
          </a:xfrm>
        </p:grpSpPr>
        <p:sp>
          <p:nvSpPr>
            <p:cNvPr id="159" name="Shape 159"/>
            <p:cNvSpPr/>
            <p:nvPr/>
          </p:nvSpPr>
          <p:spPr>
            <a:xfrm>
              <a:off x="0" y="-1"/>
              <a:ext cx="2323993" cy="1244544"/>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160" name="Shape 160"/>
            <p:cNvSpPr/>
            <p:nvPr/>
          </p:nvSpPr>
          <p:spPr>
            <a:xfrm>
              <a:off x="0" y="403541"/>
              <a:ext cx="2324100" cy="437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MODEL</a:t>
              </a:r>
            </a:p>
          </p:txBody>
        </p:sp>
      </p:grpSp>
      <p:sp>
        <p:nvSpPr>
          <p:cNvPr id="162" name="Shape 162"/>
          <p:cNvSpPr/>
          <p:nvPr/>
        </p:nvSpPr>
        <p:spPr>
          <a:xfrm flipV="1">
            <a:off x="3299840" y="2635299"/>
            <a:ext cx="2752726" cy="1603376"/>
          </a:xfrm>
          <a:prstGeom prst="line">
            <a:avLst/>
          </a:prstGeom>
          <a:ln w="38100">
            <a:solidFill>
              <a:srgbClr val="0365C0"/>
            </a:solidFill>
            <a:round/>
            <a:head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163" name="Shape 163"/>
          <p:cNvSpPr/>
          <p:nvPr/>
        </p:nvSpPr>
        <p:spPr>
          <a:xfrm>
            <a:off x="4565724" y="3414939"/>
            <a:ext cx="1490663"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updates</a:t>
            </a:r>
          </a:p>
        </p:txBody>
      </p:sp>
      <p:sp>
        <p:nvSpPr>
          <p:cNvPr id="164" name="Shape 164"/>
          <p:cNvSpPr/>
          <p:nvPr/>
        </p:nvSpPr>
        <p:spPr>
          <a:xfrm>
            <a:off x="9674125" y="2419143"/>
            <a:ext cx="2259013"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manipulates</a:t>
            </a:r>
          </a:p>
        </p:txBody>
      </p:sp>
      <p:sp>
        <p:nvSpPr>
          <p:cNvPr id="165" name="Shape 165"/>
          <p:cNvSpPr/>
          <p:nvPr/>
        </p:nvSpPr>
        <p:spPr>
          <a:xfrm flipV="1">
            <a:off x="2336234" y="1952381"/>
            <a:ext cx="2755818" cy="1661819"/>
          </a:xfrm>
          <a:prstGeom prst="line">
            <a:avLst/>
          </a:prstGeom>
          <a:ln w="38100">
            <a:solidFill>
              <a:srgbClr val="0365C0"/>
            </a:solidFill>
            <a:round/>
            <a:tail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166" name="Shape 166"/>
          <p:cNvSpPr/>
          <p:nvPr/>
        </p:nvSpPr>
        <p:spPr>
          <a:xfrm>
            <a:off x="2335288" y="1888713"/>
            <a:ext cx="1490664" cy="86177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dirty="0">
                <a:solidFill>
                  <a:srgbClr val="363929"/>
                </a:solidFill>
                <a:uFill>
                  <a:solidFill>
                    <a:srgbClr val="363929"/>
                  </a:solidFill>
                </a:uFill>
              </a:rPr>
              <a:t>passes calls to</a:t>
            </a:r>
          </a:p>
        </p:txBody>
      </p:sp>
      <p:sp>
        <p:nvSpPr>
          <p:cNvPr id="167" name="Shape 167"/>
          <p:cNvSpPr/>
          <p:nvPr/>
        </p:nvSpPr>
        <p:spPr>
          <a:xfrm flipH="1" flipV="1">
            <a:off x="7904676" y="1884516"/>
            <a:ext cx="2681760" cy="1516730"/>
          </a:xfrm>
          <a:prstGeom prst="line">
            <a:avLst/>
          </a:prstGeom>
          <a:ln w="38100">
            <a:solidFill>
              <a:srgbClr val="0365C0"/>
            </a:solidFill>
            <a:round/>
            <a:head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168" name="Shape 168"/>
          <p:cNvSpPr/>
          <p:nvPr/>
        </p:nvSpPr>
        <p:spPr>
          <a:xfrm>
            <a:off x="6439316" y="3427639"/>
            <a:ext cx="2259013"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notifies</a:t>
            </a:r>
          </a:p>
        </p:txBody>
      </p:sp>
      <p:sp>
        <p:nvSpPr>
          <p:cNvPr id="169" name="Shape 169"/>
          <p:cNvSpPr/>
          <p:nvPr/>
        </p:nvSpPr>
        <p:spPr>
          <a:xfrm flipH="1" flipV="1">
            <a:off x="6934007" y="2618838"/>
            <a:ext cx="2444298" cy="1431137"/>
          </a:xfrm>
          <a:prstGeom prst="line">
            <a:avLst/>
          </a:prstGeom>
          <a:ln w="38100">
            <a:solidFill>
              <a:srgbClr val="0365C0"/>
            </a:solidFill>
            <a:custDash>
              <a:ds d="200000" sp="200000"/>
            </a:custDash>
            <a:miter lim="400000"/>
            <a:tail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170" name="Shape 170"/>
          <p:cNvSpPr/>
          <p:nvPr/>
        </p:nvSpPr>
        <p:spPr>
          <a:xfrm rot="5396466">
            <a:off x="684866" y="5349542"/>
            <a:ext cx="1905001" cy="1905001"/>
          </a:xfrm>
          <a:prstGeom prst="rightArrow">
            <a:avLst>
              <a:gd name="adj1" fmla="val 32000"/>
              <a:gd name="adj2" fmla="val 64000"/>
            </a:avLst>
          </a:prstGeom>
          <a:gradFill>
            <a:gsLst>
              <a:gs pos="0">
                <a:srgbClr val="BEBEBE"/>
              </a:gs>
              <a:gs pos="100000">
                <a:srgbClr val="FBFBFB"/>
              </a:gs>
            </a:gsLst>
            <a:lin ang="16200000"/>
          </a:gradFill>
          <a:ln w="12700">
            <a:miter lim="400000"/>
          </a:ln>
          <a:effectLst>
            <a:outerShdw blurRad="38100" dist="25400" dir="5400000" rotWithShape="0">
              <a:srgbClr val="000000">
                <a:alpha val="50000"/>
              </a:srgbClr>
            </a:outerShdw>
          </a:effectLst>
        </p:spPr>
        <p:txBody>
          <a:bodyPr lIns="0" tIns="0" rIns="0" bIns="0" anchor="ctr"/>
          <a:lstStyle/>
          <a:p>
            <a:pPr lvl="0" defTabSz="457200">
              <a:defRPr sz="3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pPr>
            <a:endParaRPr/>
          </a:p>
        </p:txBody>
      </p:sp>
      <p:sp>
        <p:nvSpPr>
          <p:cNvPr id="171" name="Shape 171"/>
          <p:cNvSpPr/>
          <p:nvPr/>
        </p:nvSpPr>
        <p:spPr>
          <a:xfrm>
            <a:off x="552112" y="7232384"/>
            <a:ext cx="3771349" cy="7804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457200">
              <a:defRPr sz="2200" i="1">
                <a:solidFill>
                  <a:srgbClr val="363929"/>
                </a:solidFill>
                <a:uFill>
                  <a:solidFill>
                    <a:srgbClr val="363929"/>
                  </a:solidFill>
                </a:uFill>
                <a:latin typeface="Optima"/>
                <a:ea typeface="Optima"/>
                <a:cs typeface="Optima"/>
                <a:sym typeface="Optima"/>
              </a:defRPr>
            </a:lvl1pPr>
          </a:lstStyle>
          <a:p>
            <a:pPr lvl="0">
              <a:defRPr sz="1800" i="0">
                <a:solidFill>
                  <a:srgbClr val="000000"/>
                </a:solidFill>
                <a:uFillTx/>
              </a:defRPr>
            </a:pPr>
            <a:r>
              <a:rPr sz="2200" i="1">
                <a:solidFill>
                  <a:srgbClr val="363929"/>
                </a:solidFill>
                <a:uFill>
                  <a:solidFill>
                    <a:srgbClr val="363929"/>
                  </a:solidFill>
                </a:uFill>
              </a:rPr>
              <a:t>output representation of information</a:t>
            </a:r>
          </a:p>
        </p:txBody>
      </p:sp>
      <p:sp>
        <p:nvSpPr>
          <p:cNvPr id="172" name="Shape 172"/>
          <p:cNvSpPr/>
          <p:nvPr/>
        </p:nvSpPr>
        <p:spPr>
          <a:xfrm rot="5416238">
            <a:off x="9849871" y="5350105"/>
            <a:ext cx="1905001" cy="1905001"/>
          </a:xfrm>
          <a:prstGeom prst="rightArrow">
            <a:avLst>
              <a:gd name="adj1" fmla="val 32000"/>
              <a:gd name="adj2" fmla="val 64000"/>
            </a:avLst>
          </a:prstGeom>
          <a:gradFill>
            <a:gsLst>
              <a:gs pos="0">
                <a:srgbClr val="BEBEBE"/>
              </a:gs>
              <a:gs pos="100000">
                <a:srgbClr val="FBFBFB"/>
              </a:gs>
            </a:gsLst>
            <a:lin ang="16200000"/>
          </a:gradFill>
          <a:ln w="12700">
            <a:miter lim="400000"/>
          </a:ln>
          <a:effectLst>
            <a:outerShdw blurRad="38100" dist="25400" dir="5400000" rotWithShape="0">
              <a:srgbClr val="000000">
                <a:alpha val="50000"/>
              </a:srgbClr>
            </a:outerShdw>
          </a:effectLst>
        </p:spPr>
        <p:txBody>
          <a:bodyPr lIns="0" tIns="0" rIns="0" bIns="0" anchor="ctr"/>
          <a:lstStyle/>
          <a:p>
            <a:pPr lvl="0" defTabSz="457200">
              <a:defRPr sz="3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pPr>
            <a:endParaRPr/>
          </a:p>
        </p:txBody>
      </p:sp>
      <p:sp>
        <p:nvSpPr>
          <p:cNvPr id="173" name="Shape 173"/>
          <p:cNvSpPr/>
          <p:nvPr/>
        </p:nvSpPr>
        <p:spPr>
          <a:xfrm>
            <a:off x="9697937" y="7403834"/>
            <a:ext cx="2211389" cy="4375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l" defTabSz="457200">
              <a:defRPr sz="2200" i="1">
                <a:solidFill>
                  <a:srgbClr val="363929"/>
                </a:solidFill>
                <a:uFill>
                  <a:solidFill>
                    <a:srgbClr val="363929"/>
                  </a:solidFill>
                </a:uFill>
                <a:latin typeface="Optima"/>
                <a:ea typeface="Optima"/>
                <a:cs typeface="Optima"/>
                <a:sym typeface="Optima"/>
              </a:defRPr>
            </a:lvl1pPr>
          </a:lstStyle>
          <a:p>
            <a:pPr lvl="0">
              <a:defRPr sz="1800" i="0">
                <a:solidFill>
                  <a:srgbClr val="000000"/>
                </a:solidFill>
                <a:uFillTx/>
              </a:defRPr>
            </a:pPr>
            <a:r>
              <a:rPr sz="2200" i="1">
                <a:solidFill>
                  <a:srgbClr val="363929"/>
                </a:solidFill>
                <a:uFill>
                  <a:solidFill>
                    <a:srgbClr val="363929"/>
                  </a:solidFill>
                </a:uFill>
              </a:rPr>
              <a:t>application data</a:t>
            </a:r>
          </a:p>
        </p:txBody>
      </p:sp>
      <p:sp>
        <p:nvSpPr>
          <p:cNvPr id="174" name="Shape 174"/>
          <p:cNvSpPr/>
          <p:nvPr/>
        </p:nvSpPr>
        <p:spPr>
          <a:xfrm flipH="1" flipV="1">
            <a:off x="3309378" y="5380369"/>
            <a:ext cx="2755901" cy="1593852"/>
          </a:xfrm>
          <a:prstGeom prst="line">
            <a:avLst/>
          </a:prstGeom>
          <a:ln w="38100">
            <a:solidFill>
              <a:srgbClr val="058D00"/>
            </a:solidFill>
            <a:round/>
            <a:head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grpSp>
        <p:nvGrpSpPr>
          <p:cNvPr id="177" name="Group 177"/>
          <p:cNvGrpSpPr/>
          <p:nvPr/>
        </p:nvGrpSpPr>
        <p:grpSpPr>
          <a:xfrm>
            <a:off x="5947774" y="6918629"/>
            <a:ext cx="1117630" cy="1117544"/>
            <a:chOff x="-28" y="-28"/>
            <a:chExt cx="1117628" cy="1117543"/>
          </a:xfrm>
        </p:grpSpPr>
        <p:sp>
          <p:nvSpPr>
            <p:cNvPr id="175" name="Shape 175"/>
            <p:cNvSpPr/>
            <p:nvPr/>
          </p:nvSpPr>
          <p:spPr>
            <a:xfrm>
              <a:off x="-29" y="-29"/>
              <a:ext cx="1117544" cy="1117544"/>
            </a:xfrm>
            <a:custGeom>
              <a:avLst/>
              <a:gdLst/>
              <a:ahLst/>
              <a:cxnLst>
                <a:cxn ang="0">
                  <a:pos x="wd2" y="hd2"/>
                </a:cxn>
                <a:cxn ang="5400000">
                  <a:pos x="wd2" y="hd2"/>
                </a:cxn>
                <a:cxn ang="10800000">
                  <a:pos x="wd2" y="hd2"/>
                </a:cxn>
                <a:cxn ang="16200000">
                  <a:pos x="wd2" y="hd2"/>
                </a:cxn>
              </a:cxnLst>
              <a:rect l="0" t="0" r="r" b="b"/>
              <a:pathLst>
                <a:path w="19679" h="19679" extrusionOk="0">
                  <a:moveTo>
                    <a:pt x="16797" y="2881"/>
                  </a:moveTo>
                  <a:cubicBezTo>
                    <a:pt x="20639" y="6724"/>
                    <a:pt x="20639" y="12954"/>
                    <a:pt x="16797" y="16797"/>
                  </a:cubicBezTo>
                  <a:cubicBezTo>
                    <a:pt x="12954" y="20639"/>
                    <a:pt x="6724" y="20639"/>
                    <a:pt x="2881" y="16797"/>
                  </a:cubicBezTo>
                  <a:cubicBezTo>
                    <a:pt x="-961" y="12954"/>
                    <a:pt x="-961" y="6724"/>
                    <a:pt x="2881" y="2881"/>
                  </a:cubicBezTo>
                  <a:cubicBezTo>
                    <a:pt x="6724" y="-961"/>
                    <a:pt x="12954" y="-961"/>
                    <a:pt x="16797" y="2881"/>
                  </a:cubicBezTo>
                  <a:close/>
                </a:path>
              </a:pathLst>
            </a:custGeom>
            <a:blipFill rotWithShape="1">
              <a:blip r:embed="rId3"/>
              <a:srcRect/>
              <a:tile tx="0" ty="0" sx="100000" sy="100000" flip="none" algn="tl"/>
            </a:blipFill>
            <a:ln w="12700" cap="flat">
              <a:noFill/>
              <a:miter lim="400000"/>
            </a:ln>
            <a:effectLst>
              <a:outerShdw blurRad="50800" dist="127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176" name="Shape 176"/>
            <p:cNvSpPr/>
            <p:nvPr/>
          </p:nvSpPr>
          <p:spPr>
            <a:xfrm>
              <a:off x="0" y="390841"/>
              <a:ext cx="1117600" cy="3359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USER</a:t>
              </a:r>
            </a:p>
          </p:txBody>
        </p:sp>
      </p:grpSp>
      <p:sp>
        <p:nvSpPr>
          <p:cNvPr id="178" name="Shape 178"/>
          <p:cNvSpPr/>
          <p:nvPr/>
        </p:nvSpPr>
        <p:spPr>
          <a:xfrm flipH="1" flipV="1">
            <a:off x="3405353" y="5031626"/>
            <a:ext cx="2741474" cy="1585303"/>
          </a:xfrm>
          <a:prstGeom prst="line">
            <a:avLst/>
          </a:prstGeom>
          <a:ln w="38100">
            <a:solidFill>
              <a:srgbClr val="058D00"/>
            </a:solidFill>
            <a:round/>
            <a:tail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179" name="Shape 179"/>
          <p:cNvSpPr/>
          <p:nvPr/>
        </p:nvSpPr>
        <p:spPr>
          <a:xfrm>
            <a:off x="4675340" y="5141706"/>
            <a:ext cx="858839"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uses</a:t>
            </a:r>
          </a:p>
        </p:txBody>
      </p:sp>
      <p:sp>
        <p:nvSpPr>
          <p:cNvPr id="180" name="Shape 180"/>
          <p:cNvSpPr/>
          <p:nvPr/>
        </p:nvSpPr>
        <p:spPr>
          <a:xfrm>
            <a:off x="4035812" y="6326256"/>
            <a:ext cx="836614"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sees</a:t>
            </a:r>
          </a:p>
        </p:txBody>
      </p:sp>
      <p:sp>
        <p:nvSpPr>
          <p:cNvPr id="181" name="Shape 181"/>
          <p:cNvSpPr/>
          <p:nvPr/>
        </p:nvSpPr>
        <p:spPr>
          <a:xfrm>
            <a:off x="9804437" y="38950"/>
            <a:ext cx="3077212" cy="238220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lgn="l" defTabSz="457200">
              <a:defRPr sz="1800">
                <a:solidFill>
                  <a:srgbClr val="000000"/>
                </a:solidFill>
              </a:defRPr>
            </a:pPr>
            <a:r>
              <a:rPr sz="1700" i="1">
                <a:solidFill>
                  <a:srgbClr val="363929"/>
                </a:solidFill>
                <a:uFill>
                  <a:solidFill>
                    <a:srgbClr val="363929"/>
                  </a:solidFill>
                </a:uFill>
                <a:latin typeface="Optima"/>
                <a:ea typeface="Optima"/>
                <a:cs typeface="Optima"/>
                <a:sym typeface="Optima"/>
              </a:rPr>
              <a:t>accepts input </a:t>
            </a:r>
          </a:p>
          <a:p>
            <a:pPr lvl="0" algn="l" defTabSz="457200">
              <a:defRPr sz="1800">
                <a:solidFill>
                  <a:srgbClr val="000000"/>
                </a:solidFill>
              </a:defRPr>
            </a:pPr>
            <a:r>
              <a:rPr sz="1700" i="1">
                <a:solidFill>
                  <a:srgbClr val="363929"/>
                </a:solidFill>
                <a:uFill>
                  <a:solidFill>
                    <a:srgbClr val="363929"/>
                  </a:solidFill>
                </a:uFill>
                <a:latin typeface="Optima"/>
                <a:ea typeface="Optima"/>
                <a:cs typeface="Optima"/>
                <a:sym typeface="Optima"/>
              </a:rPr>
              <a:t>and converts it to </a:t>
            </a:r>
          </a:p>
          <a:p>
            <a:pPr lvl="0" algn="l" defTabSz="457200">
              <a:defRPr sz="1800">
                <a:solidFill>
                  <a:srgbClr val="000000"/>
                </a:solidFill>
              </a:defRPr>
            </a:pPr>
            <a:r>
              <a:rPr sz="1700" i="1">
                <a:solidFill>
                  <a:srgbClr val="363929"/>
                </a:solidFill>
                <a:uFill>
                  <a:solidFill>
                    <a:srgbClr val="363929"/>
                  </a:solidFill>
                </a:uFill>
                <a:latin typeface="Optima"/>
                <a:ea typeface="Optima"/>
                <a:cs typeface="Optima"/>
                <a:sym typeface="Optima"/>
              </a:rPr>
              <a:t>commands for </a:t>
            </a:r>
          </a:p>
          <a:p>
            <a:pPr lvl="0" algn="l" defTabSz="457200">
              <a:defRPr sz="1800">
                <a:solidFill>
                  <a:srgbClr val="000000"/>
                </a:solidFill>
              </a:defRPr>
            </a:pPr>
            <a:r>
              <a:rPr sz="1700" i="1">
                <a:solidFill>
                  <a:srgbClr val="363929"/>
                </a:solidFill>
                <a:uFill>
                  <a:solidFill>
                    <a:srgbClr val="363929"/>
                  </a:solidFill>
                </a:uFill>
                <a:latin typeface="Optima"/>
                <a:ea typeface="Optima"/>
                <a:cs typeface="Optima"/>
                <a:sym typeface="Optima"/>
              </a:rPr>
              <a:t>the model or view; </a:t>
            </a:r>
          </a:p>
          <a:p>
            <a:pPr lvl="0" algn="l" defTabSz="457200">
              <a:defRPr sz="1800">
                <a:solidFill>
                  <a:srgbClr val="000000"/>
                </a:solidFill>
              </a:defRPr>
            </a:pPr>
            <a:r>
              <a:rPr sz="1700" i="1">
                <a:solidFill>
                  <a:srgbClr val="363929"/>
                </a:solidFill>
                <a:uFill>
                  <a:solidFill>
                    <a:srgbClr val="363929"/>
                  </a:solidFill>
                </a:uFill>
                <a:latin typeface="Optima"/>
                <a:ea typeface="Optima"/>
                <a:cs typeface="Optima"/>
                <a:sym typeface="Optima"/>
              </a:rPr>
              <a:t>business rules,</a:t>
            </a:r>
          </a:p>
          <a:p>
            <a:pPr lvl="0" algn="l" defTabSz="457200">
              <a:defRPr sz="1800">
                <a:solidFill>
                  <a:srgbClr val="000000"/>
                </a:solidFill>
              </a:defRPr>
            </a:pPr>
            <a:r>
              <a:rPr sz="1700" i="1">
                <a:solidFill>
                  <a:srgbClr val="363929"/>
                </a:solidFill>
                <a:uFill>
                  <a:solidFill>
                    <a:srgbClr val="363929"/>
                  </a:solidFill>
                </a:uFill>
                <a:latin typeface="Optima"/>
                <a:ea typeface="Optima"/>
                <a:cs typeface="Optima"/>
                <a:sym typeface="Optima"/>
              </a:rPr>
              <a:t>logic,</a:t>
            </a:r>
          </a:p>
          <a:p>
            <a:pPr lvl="0" algn="l" defTabSz="457200">
              <a:defRPr sz="1800">
                <a:solidFill>
                  <a:srgbClr val="000000"/>
                </a:solidFill>
              </a:defRPr>
            </a:pPr>
            <a:r>
              <a:rPr sz="1700" i="1">
                <a:solidFill>
                  <a:srgbClr val="363929"/>
                </a:solidFill>
                <a:uFill>
                  <a:solidFill>
                    <a:srgbClr val="363929"/>
                  </a:solidFill>
                </a:uFill>
                <a:latin typeface="Optima"/>
                <a:ea typeface="Optima"/>
                <a:cs typeface="Optima"/>
                <a:sym typeface="Optima"/>
              </a:rPr>
              <a:t>functions;</a:t>
            </a:r>
          </a:p>
          <a:p>
            <a:pPr lvl="0" algn="l" defTabSz="457200">
              <a:defRPr sz="1800">
                <a:solidFill>
                  <a:srgbClr val="000000"/>
                </a:solidFill>
              </a:defRPr>
            </a:pPr>
            <a:r>
              <a:rPr sz="1700" i="1">
                <a:solidFill>
                  <a:srgbClr val="363929"/>
                </a:solidFill>
                <a:uFill>
                  <a:solidFill>
                    <a:srgbClr val="363929"/>
                  </a:solidFill>
                </a:uFill>
                <a:latin typeface="Optima"/>
                <a:ea typeface="Optima"/>
                <a:cs typeface="Optima"/>
                <a:sym typeface="Optima"/>
              </a:rPr>
              <a:t>contains UI business logic for the view</a:t>
            </a:r>
          </a:p>
        </p:txBody>
      </p:sp>
      <p:sp>
        <p:nvSpPr>
          <p:cNvPr id="182" name="Shape 182"/>
          <p:cNvSpPr/>
          <p:nvPr/>
        </p:nvSpPr>
        <p:spPr>
          <a:xfrm>
            <a:off x="7895298" y="86305"/>
            <a:ext cx="1905001" cy="1905001"/>
          </a:xfrm>
          <a:prstGeom prst="rightArrow">
            <a:avLst>
              <a:gd name="adj1" fmla="val 32000"/>
              <a:gd name="adj2" fmla="val 64000"/>
            </a:avLst>
          </a:prstGeom>
          <a:gradFill>
            <a:gsLst>
              <a:gs pos="0">
                <a:srgbClr val="BEBEBE"/>
              </a:gs>
              <a:gs pos="100000">
                <a:srgbClr val="FBFBFB"/>
              </a:gs>
            </a:gsLst>
            <a:lin ang="16200000"/>
          </a:gradFill>
          <a:ln w="12700">
            <a:miter lim="400000"/>
          </a:ln>
          <a:effectLst>
            <a:outerShdw blurRad="38100" dist="25400" dir="5400000" rotWithShape="0">
              <a:srgbClr val="000000">
                <a:alpha val="50000"/>
              </a:srgbClr>
            </a:outerShdw>
          </a:effectLst>
        </p:spPr>
        <p:txBody>
          <a:bodyPr lIns="0" tIns="0" rIns="0" bIns="0" anchor="ctr"/>
          <a:lstStyle/>
          <a:p>
            <a:pPr lvl="0" defTabSz="457200">
              <a:defRPr sz="3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pPr>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Shape 184"/>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MVA</a:t>
            </a:r>
          </a:p>
        </p:txBody>
      </p:sp>
      <p:sp>
        <p:nvSpPr>
          <p:cNvPr id="185" name="Shape 185"/>
          <p:cNvSpPr/>
          <p:nvPr/>
        </p:nvSpPr>
        <p:spPr>
          <a:xfrm>
            <a:off x="1279475" y="240944"/>
            <a:ext cx="9689858" cy="2243260"/>
          </a:xfrm>
          <a:prstGeom prst="rect">
            <a:avLst/>
          </a:prstGeom>
          <a:ln w="25400">
            <a:solidFill>
              <a:srgbClr val="B8B8B8"/>
            </a:solidFill>
            <a:miter lim="400000"/>
          </a:ln>
        </p:spPr>
        <p:txBody>
          <a:bodyPr lIns="0" tIns="0" rIns="0" bIns="0" anchor="ctr"/>
          <a:lstStyle/>
          <a:p>
            <a:pPr lvl="0" defTabSz="457200">
              <a:defRPr sz="3200">
                <a:solidFill>
                  <a:srgbClr val="363929"/>
                </a:solidFill>
                <a:effectLst>
                  <a:outerShdw blurRad="25400" dist="25400" dir="2700000" rotWithShape="0">
                    <a:srgbClr val="FFFFFF">
                      <a:alpha val="50000"/>
                    </a:srgbClr>
                  </a:outerShdw>
                </a:effectLst>
                <a:latin typeface="Helvetica Neue Medium"/>
                <a:ea typeface="Helvetica Neue Medium"/>
                <a:cs typeface="Helvetica Neue Medium"/>
                <a:sym typeface="Helvetica Neue Medium"/>
              </a:defRPr>
            </a:pPr>
            <a:endParaRPr/>
          </a:p>
        </p:txBody>
      </p:sp>
      <p:grpSp>
        <p:nvGrpSpPr>
          <p:cNvPr id="188" name="Group 188"/>
          <p:cNvGrpSpPr/>
          <p:nvPr/>
        </p:nvGrpSpPr>
        <p:grpSpPr>
          <a:xfrm>
            <a:off x="1688597" y="707311"/>
            <a:ext cx="2324101" cy="1244544"/>
            <a:chOff x="0" y="0"/>
            <a:chExt cx="2324100" cy="1244542"/>
          </a:xfrm>
        </p:grpSpPr>
        <p:sp>
          <p:nvSpPr>
            <p:cNvPr id="186" name="Shape 186"/>
            <p:cNvSpPr/>
            <p:nvPr/>
          </p:nvSpPr>
          <p:spPr>
            <a:xfrm>
              <a:off x="0" y="-1"/>
              <a:ext cx="2323993" cy="1244544"/>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187" name="Shape 187"/>
            <p:cNvSpPr/>
            <p:nvPr/>
          </p:nvSpPr>
          <p:spPr>
            <a:xfrm>
              <a:off x="0" y="403541"/>
              <a:ext cx="2324100" cy="437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ADAPTER</a:t>
              </a:r>
            </a:p>
          </p:txBody>
        </p:sp>
      </p:grpSp>
      <p:grpSp>
        <p:nvGrpSpPr>
          <p:cNvPr id="191" name="Group 191"/>
          <p:cNvGrpSpPr/>
          <p:nvPr/>
        </p:nvGrpSpPr>
        <p:grpSpPr>
          <a:xfrm>
            <a:off x="594035" y="5166142"/>
            <a:ext cx="2324101" cy="1244543"/>
            <a:chOff x="0" y="0"/>
            <a:chExt cx="2324100" cy="1244542"/>
          </a:xfrm>
        </p:grpSpPr>
        <p:sp>
          <p:nvSpPr>
            <p:cNvPr id="189" name="Shape 189"/>
            <p:cNvSpPr/>
            <p:nvPr/>
          </p:nvSpPr>
          <p:spPr>
            <a:xfrm>
              <a:off x="0" y="-1"/>
              <a:ext cx="2323993" cy="1244544"/>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190" name="Shape 190"/>
            <p:cNvSpPr/>
            <p:nvPr/>
          </p:nvSpPr>
          <p:spPr>
            <a:xfrm>
              <a:off x="0" y="403541"/>
              <a:ext cx="2324100" cy="437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VIEW</a:t>
              </a:r>
            </a:p>
          </p:txBody>
        </p:sp>
      </p:grpSp>
      <p:grpSp>
        <p:nvGrpSpPr>
          <p:cNvPr id="194" name="Group 194"/>
          <p:cNvGrpSpPr/>
          <p:nvPr/>
        </p:nvGrpSpPr>
        <p:grpSpPr>
          <a:xfrm>
            <a:off x="9267904" y="5166142"/>
            <a:ext cx="2324101" cy="1244543"/>
            <a:chOff x="0" y="0"/>
            <a:chExt cx="2324100" cy="1244542"/>
          </a:xfrm>
        </p:grpSpPr>
        <p:sp>
          <p:nvSpPr>
            <p:cNvPr id="192" name="Shape 192"/>
            <p:cNvSpPr/>
            <p:nvPr/>
          </p:nvSpPr>
          <p:spPr>
            <a:xfrm>
              <a:off x="0" y="-1"/>
              <a:ext cx="2323993" cy="1244544"/>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193" name="Shape 193"/>
            <p:cNvSpPr/>
            <p:nvPr/>
          </p:nvSpPr>
          <p:spPr>
            <a:xfrm>
              <a:off x="0" y="403541"/>
              <a:ext cx="2324100" cy="437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MODEL</a:t>
              </a:r>
            </a:p>
          </p:txBody>
        </p:sp>
      </p:grpSp>
      <p:sp>
        <p:nvSpPr>
          <p:cNvPr id="195" name="Shape 195"/>
          <p:cNvSpPr/>
          <p:nvPr/>
        </p:nvSpPr>
        <p:spPr>
          <a:xfrm flipV="1">
            <a:off x="2926163" y="3559711"/>
            <a:ext cx="2752726" cy="1603375"/>
          </a:xfrm>
          <a:prstGeom prst="line">
            <a:avLst/>
          </a:prstGeom>
          <a:ln w="38100">
            <a:solidFill>
              <a:srgbClr val="0365C0"/>
            </a:solidFill>
            <a:round/>
            <a:head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196" name="Shape 196"/>
          <p:cNvSpPr/>
          <p:nvPr/>
        </p:nvSpPr>
        <p:spPr>
          <a:xfrm>
            <a:off x="4192047" y="4339351"/>
            <a:ext cx="1490663"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updates</a:t>
            </a:r>
          </a:p>
        </p:txBody>
      </p:sp>
      <p:sp>
        <p:nvSpPr>
          <p:cNvPr id="197" name="Shape 197"/>
          <p:cNvSpPr/>
          <p:nvPr/>
        </p:nvSpPr>
        <p:spPr>
          <a:xfrm>
            <a:off x="9300447" y="3343555"/>
            <a:ext cx="2259014"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manipulates</a:t>
            </a:r>
          </a:p>
        </p:txBody>
      </p:sp>
      <p:sp>
        <p:nvSpPr>
          <p:cNvPr id="198" name="Shape 198"/>
          <p:cNvSpPr/>
          <p:nvPr/>
        </p:nvSpPr>
        <p:spPr>
          <a:xfrm flipV="1">
            <a:off x="1962557" y="2876792"/>
            <a:ext cx="2755817" cy="1661820"/>
          </a:xfrm>
          <a:prstGeom prst="line">
            <a:avLst/>
          </a:prstGeom>
          <a:ln w="38100">
            <a:solidFill>
              <a:srgbClr val="0365C0"/>
            </a:solidFill>
            <a:round/>
            <a:tail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199" name="Shape 199"/>
          <p:cNvSpPr/>
          <p:nvPr/>
        </p:nvSpPr>
        <p:spPr>
          <a:xfrm>
            <a:off x="1961611" y="2813124"/>
            <a:ext cx="1490663" cy="861774"/>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dirty="0">
                <a:solidFill>
                  <a:srgbClr val="363929"/>
                </a:solidFill>
                <a:uFill>
                  <a:solidFill>
                    <a:srgbClr val="363929"/>
                  </a:solidFill>
                </a:uFill>
              </a:rPr>
              <a:t>passes calls to</a:t>
            </a:r>
          </a:p>
        </p:txBody>
      </p:sp>
      <p:sp>
        <p:nvSpPr>
          <p:cNvPr id="200" name="Shape 200"/>
          <p:cNvSpPr/>
          <p:nvPr/>
        </p:nvSpPr>
        <p:spPr>
          <a:xfrm flipH="1" flipV="1">
            <a:off x="7530999" y="2808928"/>
            <a:ext cx="2681759" cy="1516729"/>
          </a:xfrm>
          <a:prstGeom prst="line">
            <a:avLst/>
          </a:prstGeom>
          <a:ln w="38100">
            <a:solidFill>
              <a:srgbClr val="0365C0"/>
            </a:solidFill>
            <a:round/>
            <a:head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201" name="Shape 201"/>
          <p:cNvSpPr/>
          <p:nvPr/>
        </p:nvSpPr>
        <p:spPr>
          <a:xfrm>
            <a:off x="6065639" y="4352051"/>
            <a:ext cx="2259013"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notifies</a:t>
            </a:r>
          </a:p>
        </p:txBody>
      </p:sp>
      <p:sp>
        <p:nvSpPr>
          <p:cNvPr id="202" name="Shape 202"/>
          <p:cNvSpPr/>
          <p:nvPr/>
        </p:nvSpPr>
        <p:spPr>
          <a:xfrm flipH="1" flipV="1">
            <a:off x="6560330" y="3543249"/>
            <a:ext cx="2444298" cy="1431138"/>
          </a:xfrm>
          <a:prstGeom prst="line">
            <a:avLst/>
          </a:prstGeom>
          <a:ln w="38100">
            <a:solidFill>
              <a:srgbClr val="0365C0"/>
            </a:solidFill>
            <a:custDash>
              <a:ds d="200000" sp="200000"/>
            </a:custDash>
            <a:miter lim="400000"/>
            <a:tail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grpSp>
        <p:nvGrpSpPr>
          <p:cNvPr id="205" name="Group 205"/>
          <p:cNvGrpSpPr/>
          <p:nvPr/>
        </p:nvGrpSpPr>
        <p:grpSpPr>
          <a:xfrm>
            <a:off x="4962353" y="707311"/>
            <a:ext cx="2324101" cy="1244544"/>
            <a:chOff x="0" y="0"/>
            <a:chExt cx="2324100" cy="1244542"/>
          </a:xfrm>
        </p:grpSpPr>
        <p:sp>
          <p:nvSpPr>
            <p:cNvPr id="203" name="Shape 203"/>
            <p:cNvSpPr/>
            <p:nvPr/>
          </p:nvSpPr>
          <p:spPr>
            <a:xfrm>
              <a:off x="0" y="-1"/>
              <a:ext cx="2323993" cy="1244544"/>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204" name="Shape 204"/>
            <p:cNvSpPr/>
            <p:nvPr/>
          </p:nvSpPr>
          <p:spPr>
            <a:xfrm>
              <a:off x="0" y="403541"/>
              <a:ext cx="2324100" cy="437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ADAPTER</a:t>
              </a:r>
            </a:p>
          </p:txBody>
        </p:sp>
      </p:grpSp>
      <p:grpSp>
        <p:nvGrpSpPr>
          <p:cNvPr id="208" name="Group 208"/>
          <p:cNvGrpSpPr/>
          <p:nvPr/>
        </p:nvGrpSpPr>
        <p:grpSpPr>
          <a:xfrm>
            <a:off x="8236110" y="707311"/>
            <a:ext cx="2324101" cy="1244544"/>
            <a:chOff x="0" y="0"/>
            <a:chExt cx="2324100" cy="1244542"/>
          </a:xfrm>
        </p:grpSpPr>
        <p:sp>
          <p:nvSpPr>
            <p:cNvPr id="206" name="Shape 206"/>
            <p:cNvSpPr/>
            <p:nvPr/>
          </p:nvSpPr>
          <p:spPr>
            <a:xfrm>
              <a:off x="0" y="-1"/>
              <a:ext cx="2323993" cy="1244544"/>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207" name="Shape 207"/>
            <p:cNvSpPr/>
            <p:nvPr/>
          </p:nvSpPr>
          <p:spPr>
            <a:xfrm>
              <a:off x="0" y="403541"/>
              <a:ext cx="2324100" cy="4375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ADAPTER</a:t>
              </a:r>
            </a:p>
          </p:txBody>
        </p:sp>
      </p:grpSp>
      <p:sp>
        <p:nvSpPr>
          <p:cNvPr id="209" name="Shape 209"/>
          <p:cNvSpPr/>
          <p:nvPr/>
        </p:nvSpPr>
        <p:spPr>
          <a:xfrm flipH="1" flipV="1">
            <a:off x="3184453" y="5908048"/>
            <a:ext cx="2724551" cy="1553115"/>
          </a:xfrm>
          <a:prstGeom prst="line">
            <a:avLst/>
          </a:prstGeom>
          <a:ln w="38100">
            <a:solidFill>
              <a:srgbClr val="058D00"/>
            </a:solidFill>
            <a:round/>
            <a:head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grpSp>
        <p:nvGrpSpPr>
          <p:cNvPr id="212" name="Group 212"/>
          <p:cNvGrpSpPr/>
          <p:nvPr/>
        </p:nvGrpSpPr>
        <p:grpSpPr>
          <a:xfrm>
            <a:off x="5952074" y="6917204"/>
            <a:ext cx="1117629" cy="1117544"/>
            <a:chOff x="-28" y="-28"/>
            <a:chExt cx="1117628" cy="1117543"/>
          </a:xfrm>
        </p:grpSpPr>
        <p:sp>
          <p:nvSpPr>
            <p:cNvPr id="210" name="Shape 210"/>
            <p:cNvSpPr/>
            <p:nvPr/>
          </p:nvSpPr>
          <p:spPr>
            <a:xfrm>
              <a:off x="-29" y="-29"/>
              <a:ext cx="1117544" cy="1117544"/>
            </a:xfrm>
            <a:custGeom>
              <a:avLst/>
              <a:gdLst/>
              <a:ahLst/>
              <a:cxnLst>
                <a:cxn ang="0">
                  <a:pos x="wd2" y="hd2"/>
                </a:cxn>
                <a:cxn ang="5400000">
                  <a:pos x="wd2" y="hd2"/>
                </a:cxn>
                <a:cxn ang="10800000">
                  <a:pos x="wd2" y="hd2"/>
                </a:cxn>
                <a:cxn ang="16200000">
                  <a:pos x="wd2" y="hd2"/>
                </a:cxn>
              </a:cxnLst>
              <a:rect l="0" t="0" r="r" b="b"/>
              <a:pathLst>
                <a:path w="19679" h="19679" extrusionOk="0">
                  <a:moveTo>
                    <a:pt x="16797" y="2881"/>
                  </a:moveTo>
                  <a:cubicBezTo>
                    <a:pt x="20639" y="6724"/>
                    <a:pt x="20639" y="12954"/>
                    <a:pt x="16797" y="16797"/>
                  </a:cubicBezTo>
                  <a:cubicBezTo>
                    <a:pt x="12954" y="20639"/>
                    <a:pt x="6724" y="20639"/>
                    <a:pt x="2881" y="16797"/>
                  </a:cubicBezTo>
                  <a:cubicBezTo>
                    <a:pt x="-961" y="12954"/>
                    <a:pt x="-961" y="6724"/>
                    <a:pt x="2881" y="2881"/>
                  </a:cubicBezTo>
                  <a:cubicBezTo>
                    <a:pt x="6724" y="-961"/>
                    <a:pt x="12954" y="-961"/>
                    <a:pt x="16797" y="2881"/>
                  </a:cubicBezTo>
                  <a:close/>
                </a:path>
              </a:pathLst>
            </a:custGeom>
            <a:blipFill rotWithShape="1">
              <a:blip r:embed="rId3"/>
              <a:srcRect/>
              <a:tile tx="0" ty="0" sx="100000" sy="100000" flip="none" algn="tl"/>
            </a:blipFill>
            <a:ln w="12700" cap="flat">
              <a:noFill/>
              <a:miter lim="400000"/>
            </a:ln>
            <a:effectLst>
              <a:outerShdw blurRad="50800" dist="127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211" name="Shape 211"/>
            <p:cNvSpPr/>
            <p:nvPr/>
          </p:nvSpPr>
          <p:spPr>
            <a:xfrm>
              <a:off x="0" y="390841"/>
              <a:ext cx="1117600" cy="3359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USER</a:t>
              </a:r>
            </a:p>
          </p:txBody>
        </p:sp>
      </p:grpSp>
      <p:sp>
        <p:nvSpPr>
          <p:cNvPr id="213" name="Shape 213"/>
          <p:cNvSpPr/>
          <p:nvPr/>
        </p:nvSpPr>
        <p:spPr>
          <a:xfrm flipH="1" flipV="1">
            <a:off x="3357000" y="5479863"/>
            <a:ext cx="2741235" cy="1585302"/>
          </a:xfrm>
          <a:prstGeom prst="line">
            <a:avLst/>
          </a:prstGeom>
          <a:ln w="38100">
            <a:solidFill>
              <a:srgbClr val="058D00"/>
            </a:solidFill>
            <a:round/>
            <a:tail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214" name="Shape 214"/>
          <p:cNvSpPr/>
          <p:nvPr/>
        </p:nvSpPr>
        <p:spPr>
          <a:xfrm>
            <a:off x="5201234" y="5883551"/>
            <a:ext cx="858838"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uses</a:t>
            </a:r>
          </a:p>
        </p:txBody>
      </p:sp>
      <p:sp>
        <p:nvSpPr>
          <p:cNvPr id="215" name="Shape 215"/>
          <p:cNvSpPr/>
          <p:nvPr/>
        </p:nvSpPr>
        <p:spPr>
          <a:xfrm>
            <a:off x="3889013" y="6832409"/>
            <a:ext cx="836614"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sees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MVVM</a:t>
            </a:r>
          </a:p>
        </p:txBody>
      </p:sp>
      <p:grpSp>
        <p:nvGrpSpPr>
          <p:cNvPr id="220" name="Group 220"/>
          <p:cNvGrpSpPr/>
          <p:nvPr/>
        </p:nvGrpSpPr>
        <p:grpSpPr>
          <a:xfrm>
            <a:off x="5329237" y="449262"/>
            <a:ext cx="2319338" cy="1241369"/>
            <a:chOff x="0" y="0"/>
            <a:chExt cx="2319337" cy="1241367"/>
          </a:xfrm>
        </p:grpSpPr>
        <p:sp>
          <p:nvSpPr>
            <p:cNvPr id="218" name="Shape 218"/>
            <p:cNvSpPr/>
            <p:nvPr/>
          </p:nvSpPr>
          <p:spPr>
            <a:xfrm>
              <a:off x="0" y="-1"/>
              <a:ext cx="2319338" cy="1241369"/>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219" name="Shape 219"/>
            <p:cNvSpPr/>
            <p:nvPr/>
          </p:nvSpPr>
          <p:spPr>
            <a:xfrm>
              <a:off x="0" y="401954"/>
              <a:ext cx="2319338" cy="4375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MODEL</a:t>
              </a:r>
            </a:p>
          </p:txBody>
        </p:sp>
      </p:grpSp>
      <p:grpSp>
        <p:nvGrpSpPr>
          <p:cNvPr id="223" name="Group 223"/>
          <p:cNvGrpSpPr/>
          <p:nvPr/>
        </p:nvGrpSpPr>
        <p:grpSpPr>
          <a:xfrm>
            <a:off x="5329237" y="4957762"/>
            <a:ext cx="2319338" cy="1241369"/>
            <a:chOff x="0" y="0"/>
            <a:chExt cx="2319337" cy="1241367"/>
          </a:xfrm>
        </p:grpSpPr>
        <p:sp>
          <p:nvSpPr>
            <p:cNvPr id="221" name="Shape 221"/>
            <p:cNvSpPr/>
            <p:nvPr/>
          </p:nvSpPr>
          <p:spPr>
            <a:xfrm>
              <a:off x="0" y="-1"/>
              <a:ext cx="2319338" cy="1241369"/>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222" name="Shape 222"/>
            <p:cNvSpPr/>
            <p:nvPr/>
          </p:nvSpPr>
          <p:spPr>
            <a:xfrm>
              <a:off x="0" y="401954"/>
              <a:ext cx="2319338" cy="4375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VIEW</a:t>
              </a:r>
            </a:p>
          </p:txBody>
        </p:sp>
      </p:grpSp>
      <p:sp>
        <p:nvSpPr>
          <p:cNvPr id="224" name="Shape 224"/>
          <p:cNvSpPr/>
          <p:nvPr/>
        </p:nvSpPr>
        <p:spPr>
          <a:xfrm>
            <a:off x="7891462" y="117475"/>
            <a:ext cx="1905001" cy="1905000"/>
          </a:xfrm>
          <a:prstGeom prst="rightArrow">
            <a:avLst>
              <a:gd name="adj1" fmla="val 32000"/>
              <a:gd name="adj2" fmla="val 64000"/>
            </a:avLst>
          </a:prstGeom>
          <a:gradFill>
            <a:gsLst>
              <a:gs pos="0">
                <a:srgbClr val="BEBEBE"/>
              </a:gs>
              <a:gs pos="100000">
                <a:srgbClr val="FBFBFB"/>
              </a:gs>
            </a:gsLst>
            <a:lin ang="16200000"/>
          </a:gradFill>
          <a:ln w="12700">
            <a:miter lim="400000"/>
          </a:ln>
          <a:effectLst>
            <a:outerShdw blurRad="38100" dist="25400" dir="5400000" rotWithShape="0">
              <a:srgbClr val="000000">
                <a:alpha val="50000"/>
              </a:srgbClr>
            </a:outerShdw>
          </a:effectLst>
        </p:spPr>
        <p:txBody>
          <a:bodyPr lIns="0" tIns="0" rIns="0" bIns="0" anchor="ctr"/>
          <a:lstStyle/>
          <a:p>
            <a:pPr lvl="0" defTabSz="457200">
              <a:defRPr sz="3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pPr>
            <a:endParaRPr/>
          </a:p>
        </p:txBody>
      </p:sp>
      <p:sp>
        <p:nvSpPr>
          <p:cNvPr id="225" name="Shape 225"/>
          <p:cNvSpPr/>
          <p:nvPr/>
        </p:nvSpPr>
        <p:spPr>
          <a:xfrm>
            <a:off x="10039350" y="336866"/>
            <a:ext cx="2211388" cy="14662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application data,</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business rules,</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logic,</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functions</a:t>
            </a:r>
          </a:p>
        </p:txBody>
      </p:sp>
      <p:sp>
        <p:nvSpPr>
          <p:cNvPr id="226" name="Shape 226"/>
          <p:cNvSpPr/>
          <p:nvPr/>
        </p:nvSpPr>
        <p:spPr>
          <a:xfrm>
            <a:off x="7891462" y="4625975"/>
            <a:ext cx="1905001" cy="1905000"/>
          </a:xfrm>
          <a:prstGeom prst="rightArrow">
            <a:avLst>
              <a:gd name="adj1" fmla="val 32000"/>
              <a:gd name="adj2" fmla="val 64000"/>
            </a:avLst>
          </a:prstGeom>
          <a:gradFill>
            <a:gsLst>
              <a:gs pos="0">
                <a:srgbClr val="BEBEBE"/>
              </a:gs>
              <a:gs pos="100000">
                <a:srgbClr val="FBFBFB"/>
              </a:gs>
            </a:gsLst>
            <a:lin ang="16200000"/>
          </a:gradFill>
          <a:ln w="12700">
            <a:miter lim="400000"/>
          </a:ln>
          <a:effectLst>
            <a:outerShdw blurRad="38100" dist="25400" dir="5400000" rotWithShape="0">
              <a:srgbClr val="000000">
                <a:alpha val="50000"/>
              </a:srgbClr>
            </a:outerShdw>
          </a:effectLst>
        </p:spPr>
        <p:txBody>
          <a:bodyPr lIns="0" tIns="0" rIns="0" bIns="0" anchor="ctr"/>
          <a:lstStyle/>
          <a:p>
            <a:pPr lvl="0" defTabSz="457200">
              <a:defRPr sz="3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pPr>
            <a:endParaRPr/>
          </a:p>
        </p:txBody>
      </p:sp>
      <p:sp>
        <p:nvSpPr>
          <p:cNvPr id="227" name="Shape 227"/>
          <p:cNvSpPr/>
          <p:nvPr/>
        </p:nvSpPr>
        <p:spPr>
          <a:xfrm>
            <a:off x="10039350" y="4665185"/>
            <a:ext cx="1978025" cy="18091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output </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representation </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of information;</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listens user's </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events</a:t>
            </a:r>
          </a:p>
        </p:txBody>
      </p:sp>
      <p:grpSp>
        <p:nvGrpSpPr>
          <p:cNvPr id="230" name="Group 230"/>
          <p:cNvGrpSpPr/>
          <p:nvPr/>
        </p:nvGrpSpPr>
        <p:grpSpPr>
          <a:xfrm>
            <a:off x="5329237" y="2703512"/>
            <a:ext cx="2319338" cy="1241369"/>
            <a:chOff x="0" y="0"/>
            <a:chExt cx="2319337" cy="1241367"/>
          </a:xfrm>
        </p:grpSpPr>
        <p:sp>
          <p:nvSpPr>
            <p:cNvPr id="228" name="Shape 228"/>
            <p:cNvSpPr/>
            <p:nvPr/>
          </p:nvSpPr>
          <p:spPr>
            <a:xfrm>
              <a:off x="0" y="-1"/>
              <a:ext cx="2319338" cy="1241369"/>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229" name="Shape 229"/>
            <p:cNvSpPr/>
            <p:nvPr/>
          </p:nvSpPr>
          <p:spPr>
            <a:xfrm>
              <a:off x="0" y="401954"/>
              <a:ext cx="2319338" cy="4375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VIEWMODEL</a:t>
              </a:r>
            </a:p>
          </p:txBody>
        </p:sp>
      </p:grpSp>
      <p:sp>
        <p:nvSpPr>
          <p:cNvPr id="231" name="Shape 231"/>
          <p:cNvSpPr/>
          <p:nvPr/>
        </p:nvSpPr>
        <p:spPr>
          <a:xfrm>
            <a:off x="6048374" y="6215062"/>
            <a:ext cx="1" cy="747713"/>
          </a:xfrm>
          <a:prstGeom prst="line">
            <a:avLst/>
          </a:prstGeom>
          <a:ln w="38100">
            <a:solidFill>
              <a:srgbClr val="0365C0"/>
            </a:solidFill>
            <a:round/>
            <a:head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grpSp>
        <p:nvGrpSpPr>
          <p:cNvPr id="234" name="Group 234"/>
          <p:cNvGrpSpPr/>
          <p:nvPr/>
        </p:nvGrpSpPr>
        <p:grpSpPr>
          <a:xfrm>
            <a:off x="5932459" y="6748434"/>
            <a:ext cx="1112866" cy="1111194"/>
            <a:chOff x="-28" y="-28"/>
            <a:chExt cx="1112865" cy="1111193"/>
          </a:xfrm>
        </p:grpSpPr>
        <p:sp>
          <p:nvSpPr>
            <p:cNvPr id="232" name="Shape 232"/>
            <p:cNvSpPr/>
            <p:nvPr/>
          </p:nvSpPr>
          <p:spPr>
            <a:xfrm>
              <a:off x="-29" y="-29"/>
              <a:ext cx="1112782" cy="1111195"/>
            </a:xfrm>
            <a:custGeom>
              <a:avLst/>
              <a:gdLst/>
              <a:ahLst/>
              <a:cxnLst>
                <a:cxn ang="0">
                  <a:pos x="wd2" y="hd2"/>
                </a:cxn>
                <a:cxn ang="5400000">
                  <a:pos x="wd2" y="hd2"/>
                </a:cxn>
                <a:cxn ang="10800000">
                  <a:pos x="wd2" y="hd2"/>
                </a:cxn>
                <a:cxn ang="16200000">
                  <a:pos x="wd2" y="hd2"/>
                </a:cxn>
              </a:cxnLst>
              <a:rect l="0" t="0" r="r" b="b"/>
              <a:pathLst>
                <a:path w="19679" h="19679" extrusionOk="0">
                  <a:moveTo>
                    <a:pt x="16797" y="2881"/>
                  </a:moveTo>
                  <a:cubicBezTo>
                    <a:pt x="20639" y="6724"/>
                    <a:pt x="20639" y="12954"/>
                    <a:pt x="16797" y="16797"/>
                  </a:cubicBezTo>
                  <a:cubicBezTo>
                    <a:pt x="12954" y="20639"/>
                    <a:pt x="6724" y="20639"/>
                    <a:pt x="2881" y="16797"/>
                  </a:cubicBezTo>
                  <a:cubicBezTo>
                    <a:pt x="-961" y="12954"/>
                    <a:pt x="-961" y="6724"/>
                    <a:pt x="2881" y="2881"/>
                  </a:cubicBezTo>
                  <a:cubicBezTo>
                    <a:pt x="6724" y="-961"/>
                    <a:pt x="12954" y="-961"/>
                    <a:pt x="16797" y="2881"/>
                  </a:cubicBezTo>
                  <a:close/>
                </a:path>
              </a:pathLst>
            </a:custGeom>
            <a:blipFill rotWithShape="1">
              <a:blip r:embed="rId3"/>
              <a:srcRect/>
              <a:tile tx="0" ty="0" sx="100000" sy="100000" flip="none" algn="tl"/>
            </a:blipFill>
            <a:ln w="12700" cap="flat">
              <a:noFill/>
              <a:miter lim="400000"/>
            </a:ln>
            <a:effectLst>
              <a:outerShdw blurRad="50800" dist="127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233" name="Shape 233"/>
            <p:cNvSpPr/>
            <p:nvPr/>
          </p:nvSpPr>
          <p:spPr>
            <a:xfrm>
              <a:off x="0" y="387666"/>
              <a:ext cx="1112838" cy="3359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USER</a:t>
              </a:r>
            </a:p>
          </p:txBody>
        </p:sp>
      </p:grpSp>
      <p:sp>
        <p:nvSpPr>
          <p:cNvPr id="235" name="Shape 235"/>
          <p:cNvSpPr/>
          <p:nvPr/>
        </p:nvSpPr>
        <p:spPr>
          <a:xfrm>
            <a:off x="5792787" y="1682750"/>
            <a:ext cx="1" cy="1028700"/>
          </a:xfrm>
          <a:prstGeom prst="line">
            <a:avLst/>
          </a:prstGeom>
          <a:ln w="38100">
            <a:solidFill>
              <a:srgbClr val="0365C0"/>
            </a:solidFill>
            <a:round/>
            <a:head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236" name="Shape 236"/>
          <p:cNvSpPr/>
          <p:nvPr/>
        </p:nvSpPr>
        <p:spPr>
          <a:xfrm>
            <a:off x="5792787" y="3937000"/>
            <a:ext cx="1" cy="1027113"/>
          </a:xfrm>
          <a:prstGeom prst="line">
            <a:avLst/>
          </a:prstGeom>
          <a:ln w="38100">
            <a:solidFill>
              <a:srgbClr val="0365C0"/>
            </a:solidFill>
            <a:round/>
            <a:head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237" name="Shape 237"/>
          <p:cNvSpPr/>
          <p:nvPr/>
        </p:nvSpPr>
        <p:spPr>
          <a:xfrm>
            <a:off x="6983412" y="1682750"/>
            <a:ext cx="1" cy="1028700"/>
          </a:xfrm>
          <a:prstGeom prst="line">
            <a:avLst/>
          </a:prstGeom>
          <a:ln w="38100">
            <a:solidFill>
              <a:srgbClr val="0365C0"/>
            </a:solidFill>
            <a:round/>
            <a:tail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238" name="Shape 238"/>
          <p:cNvSpPr/>
          <p:nvPr/>
        </p:nvSpPr>
        <p:spPr>
          <a:xfrm>
            <a:off x="6983412" y="3937000"/>
            <a:ext cx="1" cy="1027113"/>
          </a:xfrm>
          <a:prstGeom prst="line">
            <a:avLst/>
          </a:prstGeom>
          <a:ln w="38100">
            <a:solidFill>
              <a:srgbClr val="0365C0"/>
            </a:solidFill>
            <a:round/>
            <a:tail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239" name="Shape 239"/>
          <p:cNvSpPr/>
          <p:nvPr/>
        </p:nvSpPr>
        <p:spPr>
          <a:xfrm>
            <a:off x="6875462" y="6215062"/>
            <a:ext cx="1" cy="747713"/>
          </a:xfrm>
          <a:prstGeom prst="line">
            <a:avLst/>
          </a:prstGeom>
          <a:ln w="38100">
            <a:solidFill>
              <a:srgbClr val="0365C0"/>
            </a:solidFill>
            <a:round/>
            <a:tail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240" name="Shape 240"/>
          <p:cNvSpPr/>
          <p:nvPr/>
        </p:nvSpPr>
        <p:spPr>
          <a:xfrm>
            <a:off x="4271962" y="1981656"/>
            <a:ext cx="1492251"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dirty="0">
                <a:solidFill>
                  <a:srgbClr val="363929"/>
                </a:solidFill>
                <a:uFill>
                  <a:solidFill>
                    <a:srgbClr val="363929"/>
                  </a:solidFill>
                </a:uFill>
              </a:rPr>
              <a:t>updates</a:t>
            </a:r>
          </a:p>
        </p:txBody>
      </p:sp>
      <p:sp>
        <p:nvSpPr>
          <p:cNvPr id="241" name="Shape 241"/>
          <p:cNvSpPr/>
          <p:nvPr/>
        </p:nvSpPr>
        <p:spPr>
          <a:xfrm>
            <a:off x="7038975" y="4248606"/>
            <a:ext cx="1492250"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updates</a:t>
            </a:r>
          </a:p>
        </p:txBody>
      </p:sp>
      <p:sp>
        <p:nvSpPr>
          <p:cNvPr id="242" name="Shape 242"/>
          <p:cNvSpPr/>
          <p:nvPr/>
        </p:nvSpPr>
        <p:spPr>
          <a:xfrm>
            <a:off x="4410075" y="4286706"/>
            <a:ext cx="1220788"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listens</a:t>
            </a:r>
          </a:p>
        </p:txBody>
      </p:sp>
      <p:sp>
        <p:nvSpPr>
          <p:cNvPr id="243" name="Shape 243"/>
          <p:cNvSpPr/>
          <p:nvPr/>
        </p:nvSpPr>
        <p:spPr>
          <a:xfrm>
            <a:off x="7292975" y="1930856"/>
            <a:ext cx="1220788"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listens</a:t>
            </a:r>
          </a:p>
        </p:txBody>
      </p:sp>
      <p:sp>
        <p:nvSpPr>
          <p:cNvPr id="244" name="Shape 244"/>
          <p:cNvSpPr/>
          <p:nvPr/>
        </p:nvSpPr>
        <p:spPr>
          <a:xfrm>
            <a:off x="6924675" y="6373475"/>
            <a:ext cx="836613"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sees</a:t>
            </a:r>
          </a:p>
        </p:txBody>
      </p:sp>
      <p:sp>
        <p:nvSpPr>
          <p:cNvPr id="245" name="Shape 245"/>
          <p:cNvSpPr/>
          <p:nvPr/>
        </p:nvSpPr>
        <p:spPr>
          <a:xfrm>
            <a:off x="5167312" y="6373475"/>
            <a:ext cx="858838"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uses</a:t>
            </a:r>
          </a:p>
        </p:txBody>
      </p:sp>
      <p:sp>
        <p:nvSpPr>
          <p:cNvPr id="246" name="Shape 246"/>
          <p:cNvSpPr/>
          <p:nvPr/>
        </p:nvSpPr>
        <p:spPr>
          <a:xfrm>
            <a:off x="7891462" y="2371725"/>
            <a:ext cx="1905001" cy="1905000"/>
          </a:xfrm>
          <a:prstGeom prst="rightArrow">
            <a:avLst>
              <a:gd name="adj1" fmla="val 32000"/>
              <a:gd name="adj2" fmla="val 64000"/>
            </a:avLst>
          </a:prstGeom>
          <a:gradFill>
            <a:gsLst>
              <a:gs pos="0">
                <a:srgbClr val="BEBEBE"/>
              </a:gs>
              <a:gs pos="100000">
                <a:srgbClr val="FBFBFB"/>
              </a:gs>
            </a:gsLst>
            <a:lin ang="16200000"/>
          </a:gradFill>
          <a:ln w="12700">
            <a:miter lim="400000"/>
          </a:ln>
          <a:effectLst>
            <a:outerShdw blurRad="38100" dist="25400" dir="5400000" rotWithShape="0">
              <a:srgbClr val="000000">
                <a:alpha val="50000"/>
              </a:srgbClr>
            </a:outerShdw>
          </a:effectLst>
        </p:spPr>
        <p:txBody>
          <a:bodyPr lIns="0" tIns="0" rIns="0" bIns="0" anchor="ctr"/>
          <a:lstStyle/>
          <a:p>
            <a:pPr lvl="0" defTabSz="457200">
              <a:defRPr sz="3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pPr>
            <a:endParaRPr/>
          </a:p>
        </p:txBody>
      </p:sp>
      <p:sp>
        <p:nvSpPr>
          <p:cNvPr id="247" name="Shape 247"/>
          <p:cNvSpPr/>
          <p:nvPr/>
        </p:nvSpPr>
        <p:spPr>
          <a:xfrm>
            <a:off x="10039350" y="2419666"/>
            <a:ext cx="1822450" cy="18091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serves in</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mediating</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between the </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view and the </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model</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Shape 39"/>
          <p:cNvSpPr/>
          <p:nvPr/>
        </p:nvSpPr>
        <p:spPr>
          <a:xfrm>
            <a:off x="1270000" y="5689600"/>
            <a:ext cx="10464800" cy="5080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2800"/>
            </a:lvl1pPr>
          </a:lstStyle>
          <a:p>
            <a:pPr lvl="0">
              <a:defRPr sz="1800">
                <a:solidFill>
                  <a:srgbClr val="000000"/>
                </a:solidFill>
              </a:defRPr>
            </a:pPr>
            <a:r>
              <a:rPr sz="2800">
                <a:solidFill>
                  <a:srgbClr val="535353"/>
                </a:solidFill>
              </a:rPr>
              <a:t>–Traditional Chinese Curse</a:t>
            </a:r>
          </a:p>
        </p:txBody>
      </p:sp>
      <p:sp>
        <p:nvSpPr>
          <p:cNvPr id="40" name="Shape 40"/>
          <p:cNvSpPr/>
          <p:nvPr/>
        </p:nvSpPr>
        <p:spPr>
          <a:xfrm>
            <a:off x="1270000" y="4152900"/>
            <a:ext cx="10464800" cy="64770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800"/>
            </a:lvl1pPr>
          </a:lstStyle>
          <a:p>
            <a:pPr lvl="0">
              <a:defRPr sz="1800">
                <a:solidFill>
                  <a:srgbClr val="000000"/>
                </a:solidFill>
              </a:defRPr>
            </a:pPr>
            <a:r>
              <a:rPr sz="3800">
                <a:solidFill>
                  <a:srgbClr val="535353"/>
                </a:solidFill>
              </a:rPr>
              <a:t>“May you live in interesting times.”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MVB</a:t>
            </a:r>
          </a:p>
        </p:txBody>
      </p:sp>
      <p:grpSp>
        <p:nvGrpSpPr>
          <p:cNvPr id="252" name="Group 252"/>
          <p:cNvGrpSpPr/>
          <p:nvPr/>
        </p:nvGrpSpPr>
        <p:grpSpPr>
          <a:xfrm>
            <a:off x="5329237" y="449262"/>
            <a:ext cx="2319338" cy="1241369"/>
            <a:chOff x="0" y="0"/>
            <a:chExt cx="2319337" cy="1241367"/>
          </a:xfrm>
        </p:grpSpPr>
        <p:sp>
          <p:nvSpPr>
            <p:cNvPr id="250" name="Shape 250"/>
            <p:cNvSpPr/>
            <p:nvPr/>
          </p:nvSpPr>
          <p:spPr>
            <a:xfrm>
              <a:off x="0" y="-1"/>
              <a:ext cx="2319338" cy="1241369"/>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251" name="Shape 251"/>
            <p:cNvSpPr/>
            <p:nvPr/>
          </p:nvSpPr>
          <p:spPr>
            <a:xfrm>
              <a:off x="0" y="401954"/>
              <a:ext cx="2319338" cy="4375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MODEL</a:t>
              </a:r>
            </a:p>
          </p:txBody>
        </p:sp>
      </p:grpSp>
      <p:grpSp>
        <p:nvGrpSpPr>
          <p:cNvPr id="255" name="Group 255"/>
          <p:cNvGrpSpPr/>
          <p:nvPr/>
        </p:nvGrpSpPr>
        <p:grpSpPr>
          <a:xfrm>
            <a:off x="5329237" y="4957762"/>
            <a:ext cx="2319338" cy="1241369"/>
            <a:chOff x="0" y="0"/>
            <a:chExt cx="2319337" cy="1241367"/>
          </a:xfrm>
        </p:grpSpPr>
        <p:sp>
          <p:nvSpPr>
            <p:cNvPr id="253" name="Shape 253"/>
            <p:cNvSpPr/>
            <p:nvPr/>
          </p:nvSpPr>
          <p:spPr>
            <a:xfrm>
              <a:off x="0" y="-1"/>
              <a:ext cx="2319338" cy="1241369"/>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254" name="Shape 254"/>
            <p:cNvSpPr/>
            <p:nvPr/>
          </p:nvSpPr>
          <p:spPr>
            <a:xfrm>
              <a:off x="0" y="401954"/>
              <a:ext cx="2319338" cy="4375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VIEW</a:t>
              </a:r>
            </a:p>
          </p:txBody>
        </p:sp>
      </p:grpSp>
      <p:sp>
        <p:nvSpPr>
          <p:cNvPr id="256" name="Shape 256"/>
          <p:cNvSpPr/>
          <p:nvPr/>
        </p:nvSpPr>
        <p:spPr>
          <a:xfrm>
            <a:off x="7891462" y="117475"/>
            <a:ext cx="1905001" cy="1905000"/>
          </a:xfrm>
          <a:prstGeom prst="rightArrow">
            <a:avLst>
              <a:gd name="adj1" fmla="val 32000"/>
              <a:gd name="adj2" fmla="val 64000"/>
            </a:avLst>
          </a:prstGeom>
          <a:gradFill>
            <a:gsLst>
              <a:gs pos="0">
                <a:srgbClr val="BEBEBE"/>
              </a:gs>
              <a:gs pos="100000">
                <a:srgbClr val="FBFBFB"/>
              </a:gs>
            </a:gsLst>
            <a:lin ang="16200000"/>
          </a:gradFill>
          <a:ln w="12700">
            <a:miter lim="400000"/>
          </a:ln>
          <a:effectLst>
            <a:outerShdw blurRad="38100" dist="25400" dir="5400000" rotWithShape="0">
              <a:srgbClr val="000000">
                <a:alpha val="50000"/>
              </a:srgbClr>
            </a:outerShdw>
          </a:effectLst>
        </p:spPr>
        <p:txBody>
          <a:bodyPr lIns="0" tIns="0" rIns="0" bIns="0" anchor="ctr"/>
          <a:lstStyle/>
          <a:p>
            <a:pPr lvl="0" defTabSz="457200">
              <a:defRPr sz="3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pPr>
            <a:endParaRPr/>
          </a:p>
        </p:txBody>
      </p:sp>
      <p:sp>
        <p:nvSpPr>
          <p:cNvPr id="257" name="Shape 257"/>
          <p:cNvSpPr/>
          <p:nvPr/>
        </p:nvSpPr>
        <p:spPr>
          <a:xfrm>
            <a:off x="10039350" y="336866"/>
            <a:ext cx="2211388" cy="14662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application data,</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business rules,</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logic,</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functions</a:t>
            </a:r>
          </a:p>
        </p:txBody>
      </p:sp>
      <p:sp>
        <p:nvSpPr>
          <p:cNvPr id="258" name="Shape 258"/>
          <p:cNvSpPr/>
          <p:nvPr/>
        </p:nvSpPr>
        <p:spPr>
          <a:xfrm>
            <a:off x="7891462" y="4625975"/>
            <a:ext cx="1905001" cy="1905000"/>
          </a:xfrm>
          <a:prstGeom prst="rightArrow">
            <a:avLst>
              <a:gd name="adj1" fmla="val 32000"/>
              <a:gd name="adj2" fmla="val 64000"/>
            </a:avLst>
          </a:prstGeom>
          <a:gradFill>
            <a:gsLst>
              <a:gs pos="0">
                <a:srgbClr val="BEBEBE"/>
              </a:gs>
              <a:gs pos="100000">
                <a:srgbClr val="FBFBFB"/>
              </a:gs>
            </a:gsLst>
            <a:lin ang="16200000"/>
          </a:gradFill>
          <a:ln w="12700">
            <a:miter lim="400000"/>
          </a:ln>
          <a:effectLst>
            <a:outerShdw blurRad="38100" dist="25400" dir="5400000" rotWithShape="0">
              <a:srgbClr val="000000">
                <a:alpha val="50000"/>
              </a:srgbClr>
            </a:outerShdw>
          </a:effectLst>
        </p:spPr>
        <p:txBody>
          <a:bodyPr lIns="0" tIns="0" rIns="0" bIns="0" anchor="ctr"/>
          <a:lstStyle/>
          <a:p>
            <a:pPr lvl="0" defTabSz="457200">
              <a:defRPr sz="3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pPr>
            <a:endParaRPr/>
          </a:p>
        </p:txBody>
      </p:sp>
      <p:sp>
        <p:nvSpPr>
          <p:cNvPr id="259" name="Shape 259"/>
          <p:cNvSpPr/>
          <p:nvPr/>
        </p:nvSpPr>
        <p:spPr>
          <a:xfrm>
            <a:off x="10039350" y="4665185"/>
            <a:ext cx="1978025" cy="18091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output </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representation </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of information;</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listens user's </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events</a:t>
            </a:r>
          </a:p>
        </p:txBody>
      </p:sp>
      <p:grpSp>
        <p:nvGrpSpPr>
          <p:cNvPr id="262" name="Group 262"/>
          <p:cNvGrpSpPr/>
          <p:nvPr/>
        </p:nvGrpSpPr>
        <p:grpSpPr>
          <a:xfrm>
            <a:off x="5329237" y="2703512"/>
            <a:ext cx="2319338" cy="1241369"/>
            <a:chOff x="0" y="0"/>
            <a:chExt cx="2319337" cy="1241367"/>
          </a:xfrm>
        </p:grpSpPr>
        <p:sp>
          <p:nvSpPr>
            <p:cNvPr id="260" name="Shape 260"/>
            <p:cNvSpPr/>
            <p:nvPr/>
          </p:nvSpPr>
          <p:spPr>
            <a:xfrm>
              <a:off x="0" y="-1"/>
              <a:ext cx="2319338" cy="1241369"/>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261" name="Shape 261"/>
            <p:cNvSpPr/>
            <p:nvPr/>
          </p:nvSpPr>
          <p:spPr>
            <a:xfrm>
              <a:off x="0" y="401954"/>
              <a:ext cx="2319338" cy="43751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BINDER</a:t>
              </a:r>
            </a:p>
          </p:txBody>
        </p:sp>
      </p:grpSp>
      <p:sp>
        <p:nvSpPr>
          <p:cNvPr id="263" name="Shape 263"/>
          <p:cNvSpPr/>
          <p:nvPr/>
        </p:nvSpPr>
        <p:spPr>
          <a:xfrm>
            <a:off x="6048374" y="6215062"/>
            <a:ext cx="1" cy="747713"/>
          </a:xfrm>
          <a:prstGeom prst="line">
            <a:avLst/>
          </a:prstGeom>
          <a:ln w="38100">
            <a:solidFill>
              <a:srgbClr val="0365C0"/>
            </a:solidFill>
            <a:round/>
            <a:head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grpSp>
        <p:nvGrpSpPr>
          <p:cNvPr id="266" name="Group 266"/>
          <p:cNvGrpSpPr/>
          <p:nvPr/>
        </p:nvGrpSpPr>
        <p:grpSpPr>
          <a:xfrm>
            <a:off x="5932459" y="6748434"/>
            <a:ext cx="1112866" cy="1111194"/>
            <a:chOff x="-28" y="-28"/>
            <a:chExt cx="1112865" cy="1111193"/>
          </a:xfrm>
        </p:grpSpPr>
        <p:sp>
          <p:nvSpPr>
            <p:cNvPr id="264" name="Shape 264"/>
            <p:cNvSpPr/>
            <p:nvPr/>
          </p:nvSpPr>
          <p:spPr>
            <a:xfrm>
              <a:off x="-29" y="-29"/>
              <a:ext cx="1112782" cy="1111195"/>
            </a:xfrm>
            <a:custGeom>
              <a:avLst/>
              <a:gdLst/>
              <a:ahLst/>
              <a:cxnLst>
                <a:cxn ang="0">
                  <a:pos x="wd2" y="hd2"/>
                </a:cxn>
                <a:cxn ang="5400000">
                  <a:pos x="wd2" y="hd2"/>
                </a:cxn>
                <a:cxn ang="10800000">
                  <a:pos x="wd2" y="hd2"/>
                </a:cxn>
                <a:cxn ang="16200000">
                  <a:pos x="wd2" y="hd2"/>
                </a:cxn>
              </a:cxnLst>
              <a:rect l="0" t="0" r="r" b="b"/>
              <a:pathLst>
                <a:path w="19679" h="19679" extrusionOk="0">
                  <a:moveTo>
                    <a:pt x="16797" y="2881"/>
                  </a:moveTo>
                  <a:cubicBezTo>
                    <a:pt x="20639" y="6724"/>
                    <a:pt x="20639" y="12954"/>
                    <a:pt x="16797" y="16797"/>
                  </a:cubicBezTo>
                  <a:cubicBezTo>
                    <a:pt x="12954" y="20639"/>
                    <a:pt x="6724" y="20639"/>
                    <a:pt x="2881" y="16797"/>
                  </a:cubicBezTo>
                  <a:cubicBezTo>
                    <a:pt x="-961" y="12954"/>
                    <a:pt x="-961" y="6724"/>
                    <a:pt x="2881" y="2881"/>
                  </a:cubicBezTo>
                  <a:cubicBezTo>
                    <a:pt x="6724" y="-961"/>
                    <a:pt x="12954" y="-961"/>
                    <a:pt x="16797" y="2881"/>
                  </a:cubicBezTo>
                  <a:close/>
                </a:path>
              </a:pathLst>
            </a:custGeom>
            <a:blipFill rotWithShape="1">
              <a:blip r:embed="rId3"/>
              <a:srcRect/>
              <a:tile tx="0" ty="0" sx="100000" sy="100000" flip="none" algn="tl"/>
            </a:blipFill>
            <a:ln w="12700" cap="flat">
              <a:noFill/>
              <a:miter lim="400000"/>
            </a:ln>
            <a:effectLst>
              <a:outerShdw blurRad="50800" dist="127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265" name="Shape 265"/>
            <p:cNvSpPr/>
            <p:nvPr/>
          </p:nvSpPr>
          <p:spPr>
            <a:xfrm>
              <a:off x="0" y="387666"/>
              <a:ext cx="1112838" cy="3359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defTabSz="457200">
                <a:defRPr sz="2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2200">
                  <a:solidFill>
                    <a:srgbClr val="FFFFFF"/>
                  </a:solidFill>
                  <a:effectLst>
                    <a:outerShdw blurRad="12700" dist="25400" dir="2700000" rotWithShape="0">
                      <a:srgbClr val="000000"/>
                    </a:outerShdw>
                  </a:effectLst>
                  <a:uFill>
                    <a:solidFill>
                      <a:srgbClr val="FFFFFF"/>
                    </a:solidFill>
                  </a:uFill>
                </a:rPr>
                <a:t>USER</a:t>
              </a:r>
            </a:p>
          </p:txBody>
        </p:sp>
      </p:grpSp>
      <p:sp>
        <p:nvSpPr>
          <p:cNvPr id="267" name="Shape 267"/>
          <p:cNvSpPr/>
          <p:nvPr/>
        </p:nvSpPr>
        <p:spPr>
          <a:xfrm>
            <a:off x="5792787" y="1682750"/>
            <a:ext cx="1" cy="1028700"/>
          </a:xfrm>
          <a:prstGeom prst="line">
            <a:avLst/>
          </a:prstGeom>
          <a:ln w="38100">
            <a:solidFill>
              <a:srgbClr val="0365C0"/>
            </a:solidFill>
            <a:round/>
            <a:head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268" name="Shape 268"/>
          <p:cNvSpPr/>
          <p:nvPr/>
        </p:nvSpPr>
        <p:spPr>
          <a:xfrm>
            <a:off x="5792787" y="3937000"/>
            <a:ext cx="1" cy="1027113"/>
          </a:xfrm>
          <a:prstGeom prst="line">
            <a:avLst/>
          </a:prstGeom>
          <a:ln w="38100">
            <a:solidFill>
              <a:srgbClr val="0365C0"/>
            </a:solidFill>
            <a:round/>
            <a:head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269" name="Shape 269"/>
          <p:cNvSpPr/>
          <p:nvPr/>
        </p:nvSpPr>
        <p:spPr>
          <a:xfrm>
            <a:off x="6983412" y="1682750"/>
            <a:ext cx="1" cy="1028700"/>
          </a:xfrm>
          <a:prstGeom prst="line">
            <a:avLst/>
          </a:prstGeom>
          <a:ln w="38100">
            <a:solidFill>
              <a:srgbClr val="0365C0"/>
            </a:solidFill>
            <a:round/>
            <a:tail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270" name="Shape 270"/>
          <p:cNvSpPr/>
          <p:nvPr/>
        </p:nvSpPr>
        <p:spPr>
          <a:xfrm>
            <a:off x="6983412" y="3937000"/>
            <a:ext cx="1" cy="1027113"/>
          </a:xfrm>
          <a:prstGeom prst="line">
            <a:avLst/>
          </a:prstGeom>
          <a:ln w="38100">
            <a:solidFill>
              <a:srgbClr val="0365C0"/>
            </a:solidFill>
            <a:round/>
            <a:tail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271" name="Shape 271"/>
          <p:cNvSpPr/>
          <p:nvPr/>
        </p:nvSpPr>
        <p:spPr>
          <a:xfrm>
            <a:off x="6875462" y="6215062"/>
            <a:ext cx="1" cy="747713"/>
          </a:xfrm>
          <a:prstGeom prst="line">
            <a:avLst/>
          </a:prstGeom>
          <a:ln w="38100">
            <a:solidFill>
              <a:srgbClr val="0365C0"/>
            </a:solidFill>
            <a:round/>
            <a:tail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272" name="Shape 272"/>
          <p:cNvSpPr/>
          <p:nvPr/>
        </p:nvSpPr>
        <p:spPr>
          <a:xfrm>
            <a:off x="4271962" y="1981656"/>
            <a:ext cx="1492251"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dirty="0">
                <a:solidFill>
                  <a:srgbClr val="363929"/>
                </a:solidFill>
                <a:uFill>
                  <a:solidFill>
                    <a:srgbClr val="363929"/>
                  </a:solidFill>
                </a:uFill>
              </a:rPr>
              <a:t>updates</a:t>
            </a:r>
          </a:p>
        </p:txBody>
      </p:sp>
      <p:sp>
        <p:nvSpPr>
          <p:cNvPr id="273" name="Shape 273"/>
          <p:cNvSpPr/>
          <p:nvPr/>
        </p:nvSpPr>
        <p:spPr>
          <a:xfrm>
            <a:off x="7038975" y="4248606"/>
            <a:ext cx="1492250"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updates</a:t>
            </a:r>
          </a:p>
        </p:txBody>
      </p:sp>
      <p:sp>
        <p:nvSpPr>
          <p:cNvPr id="274" name="Shape 274"/>
          <p:cNvSpPr/>
          <p:nvPr/>
        </p:nvSpPr>
        <p:spPr>
          <a:xfrm>
            <a:off x="4410075" y="4286706"/>
            <a:ext cx="1220788"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listens</a:t>
            </a:r>
          </a:p>
        </p:txBody>
      </p:sp>
      <p:sp>
        <p:nvSpPr>
          <p:cNvPr id="275" name="Shape 275"/>
          <p:cNvSpPr/>
          <p:nvPr/>
        </p:nvSpPr>
        <p:spPr>
          <a:xfrm>
            <a:off x="7292975" y="1930856"/>
            <a:ext cx="1220788"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listens</a:t>
            </a:r>
          </a:p>
        </p:txBody>
      </p:sp>
      <p:sp>
        <p:nvSpPr>
          <p:cNvPr id="276" name="Shape 276"/>
          <p:cNvSpPr/>
          <p:nvPr/>
        </p:nvSpPr>
        <p:spPr>
          <a:xfrm>
            <a:off x="6924675" y="6373475"/>
            <a:ext cx="836613"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sees</a:t>
            </a:r>
          </a:p>
        </p:txBody>
      </p:sp>
      <p:sp>
        <p:nvSpPr>
          <p:cNvPr id="277" name="Shape 277"/>
          <p:cNvSpPr/>
          <p:nvPr/>
        </p:nvSpPr>
        <p:spPr>
          <a:xfrm>
            <a:off x="5167312" y="6373475"/>
            <a:ext cx="858838" cy="43088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defTabSz="457200">
              <a:defRPr sz="3200" b="1">
                <a:solidFill>
                  <a:srgbClr val="363929"/>
                </a:solidFill>
                <a:uFill>
                  <a:solidFill>
                    <a:srgbClr val="363929"/>
                  </a:solidFill>
                </a:uFill>
                <a:latin typeface="Optima"/>
                <a:ea typeface="Optima"/>
                <a:cs typeface="Optima"/>
                <a:sym typeface="Optima"/>
              </a:defRPr>
            </a:lvl1pPr>
          </a:lstStyle>
          <a:p>
            <a:pPr lvl="0">
              <a:defRPr sz="1800" b="0">
                <a:solidFill>
                  <a:srgbClr val="000000"/>
                </a:solidFill>
                <a:uFillTx/>
              </a:defRPr>
            </a:pPr>
            <a:r>
              <a:rPr sz="2800" b="1">
                <a:solidFill>
                  <a:srgbClr val="363929"/>
                </a:solidFill>
                <a:uFill>
                  <a:solidFill>
                    <a:srgbClr val="363929"/>
                  </a:solidFill>
                </a:uFill>
              </a:rPr>
              <a:t>uses</a:t>
            </a:r>
          </a:p>
        </p:txBody>
      </p:sp>
      <p:sp>
        <p:nvSpPr>
          <p:cNvPr id="278" name="Shape 278"/>
          <p:cNvSpPr/>
          <p:nvPr/>
        </p:nvSpPr>
        <p:spPr>
          <a:xfrm>
            <a:off x="7891462" y="2371725"/>
            <a:ext cx="1905001" cy="1905000"/>
          </a:xfrm>
          <a:prstGeom prst="rightArrow">
            <a:avLst>
              <a:gd name="adj1" fmla="val 32000"/>
              <a:gd name="adj2" fmla="val 64000"/>
            </a:avLst>
          </a:prstGeom>
          <a:gradFill>
            <a:gsLst>
              <a:gs pos="0">
                <a:srgbClr val="BEBEBE"/>
              </a:gs>
              <a:gs pos="100000">
                <a:srgbClr val="FBFBFB"/>
              </a:gs>
            </a:gsLst>
            <a:lin ang="16200000"/>
          </a:gradFill>
          <a:ln w="12700">
            <a:miter lim="400000"/>
          </a:ln>
          <a:effectLst>
            <a:outerShdw blurRad="38100" dist="25400" dir="5400000" rotWithShape="0">
              <a:srgbClr val="000000">
                <a:alpha val="50000"/>
              </a:srgbClr>
            </a:outerShdw>
          </a:effectLst>
        </p:spPr>
        <p:txBody>
          <a:bodyPr lIns="0" tIns="0" rIns="0" bIns="0" anchor="ctr"/>
          <a:lstStyle/>
          <a:p>
            <a:pPr lvl="0" defTabSz="457200">
              <a:defRPr sz="32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pPr>
            <a:endParaRPr/>
          </a:p>
        </p:txBody>
      </p:sp>
      <p:sp>
        <p:nvSpPr>
          <p:cNvPr id="279" name="Shape 279"/>
          <p:cNvSpPr/>
          <p:nvPr/>
        </p:nvSpPr>
        <p:spPr>
          <a:xfrm>
            <a:off x="10039350" y="2419666"/>
            <a:ext cx="1822450" cy="1809118"/>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serves in</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mediating</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between the </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view and the </a:t>
            </a:r>
          </a:p>
          <a:p>
            <a:pPr lvl="0" algn="l" defTabSz="457200">
              <a:defRPr sz="1800">
                <a:solidFill>
                  <a:srgbClr val="000000"/>
                </a:solidFill>
              </a:defRPr>
            </a:pPr>
            <a:r>
              <a:rPr sz="2200" i="1">
                <a:solidFill>
                  <a:srgbClr val="363929"/>
                </a:solidFill>
                <a:uFill>
                  <a:solidFill>
                    <a:srgbClr val="363929"/>
                  </a:solidFill>
                </a:uFill>
                <a:latin typeface="Optima"/>
                <a:ea typeface="Optima"/>
                <a:cs typeface="Optima"/>
                <a:sym typeface="Optima"/>
              </a:rPr>
              <a:t>model</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1" name="SoC.png"/>
          <p:cNvPicPr/>
          <p:nvPr/>
        </p:nvPicPr>
        <p:blipFill>
          <a:blip r:embed="rId2">
            <a:extLst/>
          </a:blip>
          <a:stretch>
            <a:fillRect/>
          </a:stretch>
        </p:blipFill>
        <p:spPr>
          <a:xfrm>
            <a:off x="3630428" y="223156"/>
            <a:ext cx="6047532" cy="6221398"/>
          </a:xfrm>
          <a:prstGeom prst="rect">
            <a:avLst/>
          </a:prstGeom>
          <a:ln w="12700">
            <a:miter lim="400000"/>
          </a:ln>
        </p:spPr>
      </p:pic>
      <p:sp>
        <p:nvSpPr>
          <p:cNvPr id="282" name="Shape 282"/>
          <p:cNvSpPr>
            <a:spLocks noGrp="1"/>
          </p:cNvSpPr>
          <p:nvPr>
            <p:ph type="title"/>
          </p:nvPr>
        </p:nvSpPr>
        <p:spPr>
          <a:prstGeom prst="rect">
            <a:avLst/>
          </a:prstGeom>
        </p:spPr>
        <p:txBody>
          <a:bodyPr>
            <a:normAutofit fontScale="90000"/>
          </a:bodyPr>
          <a:lstStyle>
            <a:lvl1pPr defTabSz="519937">
              <a:defRPr sz="6408"/>
            </a:lvl1pPr>
          </a:lstStyle>
          <a:p>
            <a:pPr lvl="0">
              <a:defRPr sz="1800" cap="none">
                <a:solidFill>
                  <a:srgbClr val="000000"/>
                </a:solidFill>
              </a:defRPr>
            </a:pPr>
            <a:r>
              <a:rPr sz="6408" cap="all">
                <a:solidFill>
                  <a:srgbClr val="535353"/>
                </a:solidFill>
              </a:rPr>
              <a:t>separation of concerns</a:t>
            </a:r>
          </a:p>
        </p:txBody>
      </p:sp>
      <p:sp>
        <p:nvSpPr>
          <p:cNvPr id="283" name="Shape 283"/>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again, doh?…</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Modularity</a:t>
            </a:r>
          </a:p>
        </p:txBody>
      </p:sp>
      <p:sp>
        <p:nvSpPr>
          <p:cNvPr id="286" name="Shape 286"/>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as Wikipedia says</a:t>
            </a:r>
          </a:p>
        </p:txBody>
      </p:sp>
      <p:pic>
        <p:nvPicPr>
          <p:cNvPr id="287" name="pasted-image.png"/>
          <p:cNvPicPr/>
          <p:nvPr/>
        </p:nvPicPr>
        <p:blipFill>
          <a:blip r:embed="rId2">
            <a:extLst/>
          </a:blip>
          <a:stretch>
            <a:fillRect/>
          </a:stretch>
        </p:blipFill>
        <p:spPr>
          <a:xfrm>
            <a:off x="1059128" y="58737"/>
            <a:ext cx="11191344" cy="6994590"/>
          </a:xfrm>
          <a:prstGeom prst="rect">
            <a:avLst/>
          </a:prstGeom>
          <a:ln w="12700">
            <a:miter lim="400000"/>
          </a:ln>
        </p:spPr>
      </p:pic>
      <p:sp>
        <p:nvSpPr>
          <p:cNvPr id="288" name="Shape 288"/>
          <p:cNvSpPr/>
          <p:nvPr/>
        </p:nvSpPr>
        <p:spPr>
          <a:xfrm>
            <a:off x="2557849" y="4472819"/>
            <a:ext cx="9570651" cy="1503413"/>
          </a:xfrm>
          <a:prstGeom prst="rect">
            <a:avLst/>
          </a:prstGeom>
          <a:solidFill>
            <a:srgbClr val="FFFFFF"/>
          </a:solidFill>
          <a:ln w="25400">
            <a:solidFill>
              <a:srgbClr val="AC1600"/>
            </a:solidFill>
            <a:miter lim="400000"/>
          </a:ln>
          <a:extLst>
            <a:ext uri="{C572A759-6A51-4108-AA02-DFA0A04FC94B}">
              <ma14:wrappingTextBoxFlag xmlns="" xmlns:ma14="http://schemas.microsoft.com/office/mac/drawingml/2011/main" val="1"/>
            </a:ext>
          </a:extLst>
        </p:spPr>
        <p:txBody>
          <a:bodyPr lIns="91440" tIns="0" rIns="0" bIns="0" anchor="ctr"/>
          <a:lstStyle/>
          <a:p>
            <a:pPr algn="l" defTabSz="457200">
              <a:spcBef>
                <a:spcPts val="100"/>
              </a:spcBef>
              <a:defRPr sz="1800">
                <a:solidFill>
                  <a:srgbClr val="000000"/>
                </a:solidFill>
              </a:defRPr>
            </a:pPr>
            <a:r>
              <a:rPr sz="2000" dirty="0">
                <a:solidFill>
                  <a:srgbClr val="252525"/>
                </a:solidFill>
                <a:latin typeface="Helvetica"/>
                <a:ea typeface="Helvetica"/>
                <a:cs typeface="Helvetica"/>
                <a:sym typeface="Helvetica"/>
              </a:rPr>
              <a:t>In </a:t>
            </a:r>
            <a:r>
              <a:rPr sz="2000" dirty="0">
                <a:solidFill>
                  <a:srgbClr val="0645AD"/>
                </a:solidFill>
                <a:latin typeface="Helvetica"/>
                <a:ea typeface="Helvetica"/>
                <a:cs typeface="Helvetica"/>
                <a:sym typeface="Helvetica"/>
                <a:hlinkClick r:id="rId3"/>
              </a:rPr>
              <a:t>software design</a:t>
            </a:r>
            <a:r>
              <a:rPr sz="2000" dirty="0">
                <a:solidFill>
                  <a:srgbClr val="252525"/>
                </a:solidFill>
                <a:latin typeface="Helvetica"/>
                <a:ea typeface="Helvetica"/>
                <a:cs typeface="Helvetica"/>
                <a:sym typeface="Helvetica"/>
              </a:rPr>
              <a:t>, modularity refers to a logical partitioning of the "software design" that allows complex software to be manageable for the purpose of implementation and maintenance. The logic of partitioning may be based on related functions, implementation considerations, data links, or other criteria.</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0" name="power-3.jpg"/>
          <p:cNvPicPr/>
          <p:nvPr/>
        </p:nvPicPr>
        <p:blipFill>
          <a:blip r:embed="rId2">
            <a:extLst/>
          </a:blip>
          <a:stretch>
            <a:fillRect/>
          </a:stretch>
        </p:blipFill>
        <p:spPr>
          <a:xfrm>
            <a:off x="3460210" y="520699"/>
            <a:ext cx="6049482" cy="5782152"/>
          </a:xfrm>
          <a:prstGeom prst="rect">
            <a:avLst/>
          </a:prstGeom>
          <a:ln w="12700">
            <a:miter lim="400000"/>
          </a:ln>
        </p:spPr>
      </p:pic>
      <p:sp>
        <p:nvSpPr>
          <p:cNvPr id="291" name="Shape 291"/>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Modularity</a:t>
            </a:r>
          </a:p>
        </p:txBody>
      </p:sp>
      <p:sp>
        <p:nvSpPr>
          <p:cNvPr id="292" name="Shape 292"/>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in UI</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pasted-image.png"/>
          <p:cNvPicPr/>
          <p:nvPr/>
        </p:nvPicPr>
        <p:blipFill>
          <a:blip r:embed="rId2">
            <a:extLst/>
          </a:blip>
          <a:srcRect l="1253" t="4871" r="1253" b="4871"/>
          <a:stretch>
            <a:fillRect/>
          </a:stretch>
        </p:blipFill>
        <p:spPr>
          <a:xfrm>
            <a:off x="1476451" y="520700"/>
            <a:ext cx="10128098" cy="5860236"/>
          </a:xfrm>
          <a:prstGeom prst="rect">
            <a:avLst/>
          </a:prstGeom>
          <a:ln w="12700">
            <a:miter lim="400000"/>
          </a:ln>
        </p:spPr>
      </p:pic>
      <p:sp>
        <p:nvSpPr>
          <p:cNvPr id="295" name="Shape 295"/>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Modularity</a:t>
            </a:r>
          </a:p>
        </p:txBody>
      </p:sp>
      <p:sp>
        <p:nvSpPr>
          <p:cNvPr id="296" name="Shape 296"/>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in Life</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Scalable JS Application</a:t>
            </a:r>
          </a:p>
        </p:txBody>
      </p:sp>
      <p:grpSp>
        <p:nvGrpSpPr>
          <p:cNvPr id="301" name="Group 301"/>
          <p:cNvGrpSpPr/>
          <p:nvPr/>
        </p:nvGrpSpPr>
        <p:grpSpPr>
          <a:xfrm>
            <a:off x="5022232" y="6270018"/>
            <a:ext cx="2960336" cy="1584446"/>
            <a:chOff x="0" y="0"/>
            <a:chExt cx="2960334" cy="1584445"/>
          </a:xfrm>
        </p:grpSpPr>
        <p:sp>
          <p:nvSpPr>
            <p:cNvPr id="299" name="Shape 299"/>
            <p:cNvSpPr/>
            <p:nvPr/>
          </p:nvSpPr>
          <p:spPr>
            <a:xfrm>
              <a:off x="0" y="-1"/>
              <a:ext cx="2960335" cy="1584447"/>
            </a:xfrm>
            <a:prstGeom prst="rect">
              <a:avLst/>
            </a:prstGeom>
            <a:solidFill>
              <a:srgbClr val="A6AAA9"/>
            </a:solid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300" name="Shape 300"/>
            <p:cNvSpPr/>
            <p:nvPr/>
          </p:nvSpPr>
          <p:spPr>
            <a:xfrm>
              <a:off x="0" y="473327"/>
              <a:ext cx="2960335" cy="6378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457200">
                <a:defRPr sz="30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3000">
                  <a:solidFill>
                    <a:srgbClr val="FFFFFF"/>
                  </a:solidFill>
                  <a:effectLst>
                    <a:outerShdw blurRad="12700" dist="25400" dir="2700000" rotWithShape="0">
                      <a:srgbClr val="000000"/>
                    </a:outerShdw>
                  </a:effectLst>
                  <a:uFill>
                    <a:solidFill>
                      <a:srgbClr val="FFFFFF"/>
                    </a:solidFill>
                  </a:uFill>
                </a:rPr>
                <a:t>Base Library</a:t>
              </a:r>
            </a:p>
          </p:txBody>
        </p:sp>
      </p:grpSp>
      <p:sp>
        <p:nvSpPr>
          <p:cNvPr id="302" name="Shape 302"/>
          <p:cNvSpPr/>
          <p:nvPr/>
        </p:nvSpPr>
        <p:spPr>
          <a:xfrm>
            <a:off x="1672998" y="6470394"/>
            <a:ext cx="2385894" cy="11836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Extension</a:t>
            </a:r>
          </a:p>
        </p:txBody>
      </p:sp>
      <p:sp>
        <p:nvSpPr>
          <p:cNvPr id="303" name="Shape 303"/>
          <p:cNvSpPr/>
          <p:nvPr/>
        </p:nvSpPr>
        <p:spPr>
          <a:xfrm>
            <a:off x="8945908" y="6470394"/>
            <a:ext cx="2385894" cy="11836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Extension</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Shape 305"/>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Scalable JS Application</a:t>
            </a:r>
          </a:p>
        </p:txBody>
      </p:sp>
      <p:grpSp>
        <p:nvGrpSpPr>
          <p:cNvPr id="308" name="Group 308"/>
          <p:cNvGrpSpPr/>
          <p:nvPr/>
        </p:nvGrpSpPr>
        <p:grpSpPr>
          <a:xfrm>
            <a:off x="5022232" y="6270018"/>
            <a:ext cx="2960336" cy="1584446"/>
            <a:chOff x="0" y="0"/>
            <a:chExt cx="2960334" cy="1584445"/>
          </a:xfrm>
        </p:grpSpPr>
        <p:sp>
          <p:nvSpPr>
            <p:cNvPr id="306" name="Shape 306"/>
            <p:cNvSpPr/>
            <p:nvPr/>
          </p:nvSpPr>
          <p:spPr>
            <a:xfrm>
              <a:off x="0" y="-1"/>
              <a:ext cx="2960335" cy="1584447"/>
            </a:xfrm>
            <a:prstGeom prst="rect">
              <a:avLst/>
            </a:prstGeom>
            <a:solidFill>
              <a:srgbClr val="A6AAA9"/>
            </a:solid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307" name="Shape 307"/>
            <p:cNvSpPr/>
            <p:nvPr/>
          </p:nvSpPr>
          <p:spPr>
            <a:xfrm>
              <a:off x="0" y="473327"/>
              <a:ext cx="2960335" cy="6378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457200">
                <a:defRPr sz="30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3000">
                  <a:solidFill>
                    <a:srgbClr val="FFFFFF"/>
                  </a:solidFill>
                  <a:effectLst>
                    <a:outerShdw blurRad="12700" dist="25400" dir="2700000" rotWithShape="0">
                      <a:srgbClr val="000000"/>
                    </a:outerShdw>
                  </a:effectLst>
                  <a:uFill>
                    <a:solidFill>
                      <a:srgbClr val="FFFFFF"/>
                    </a:solidFill>
                  </a:uFill>
                </a:rPr>
                <a:t>Base Library</a:t>
              </a:r>
            </a:p>
          </p:txBody>
        </p:sp>
      </p:grpSp>
      <p:grpSp>
        <p:nvGrpSpPr>
          <p:cNvPr id="311" name="Group 311"/>
          <p:cNvGrpSpPr/>
          <p:nvPr/>
        </p:nvGrpSpPr>
        <p:grpSpPr>
          <a:xfrm>
            <a:off x="5005535" y="4641013"/>
            <a:ext cx="2960335" cy="1584446"/>
            <a:chOff x="0" y="0"/>
            <a:chExt cx="2960334" cy="1584445"/>
          </a:xfrm>
        </p:grpSpPr>
        <p:sp>
          <p:nvSpPr>
            <p:cNvPr id="309" name="Shape 309"/>
            <p:cNvSpPr/>
            <p:nvPr/>
          </p:nvSpPr>
          <p:spPr>
            <a:xfrm>
              <a:off x="0" y="-1"/>
              <a:ext cx="2960335" cy="1584447"/>
            </a:xfrm>
            <a:prstGeom prst="rect">
              <a:avLst/>
            </a:prstGeom>
            <a:solidFill>
              <a:srgbClr val="51A7F9"/>
            </a:solidFill>
            <a:ln w="12700" cap="flat">
              <a:noFill/>
              <a:miter lim="400000"/>
            </a:ln>
            <a:effectLst>
              <a:outerShdw blurRad="50800" dist="12700" rotWithShape="0">
                <a:srgbClr val="000000">
                  <a:alpha val="50000"/>
                </a:srgbClr>
              </a:outerShdw>
            </a:effectLst>
          </p:spPr>
          <p:txBody>
            <a:bodyPr wrap="square" lIns="0" tIns="0" rIns="0" bIns="0" numCol="1" anchor="ctr">
              <a:noAutofit/>
            </a:bodyPr>
            <a:lstStyle/>
            <a:p>
              <a:pPr lvl="0" defTabSz="457200">
                <a:defRPr sz="3200">
                  <a:solidFill>
                    <a:srgbClr val="FFFFFF"/>
                  </a:solidFill>
                  <a:effectLst>
                    <a:outerShdw blurRad="38100" dist="12700" dir="5400000" rotWithShape="0">
                      <a:srgbClr val="000000">
                        <a:alpha val="50000"/>
                      </a:srgbClr>
                    </a:outerShdw>
                  </a:effectLst>
                  <a:latin typeface="Optima"/>
                  <a:ea typeface="Optima"/>
                  <a:cs typeface="Optima"/>
                  <a:sym typeface="Optima"/>
                </a:defRPr>
              </a:pPr>
              <a:endParaRPr/>
            </a:p>
          </p:txBody>
        </p:sp>
        <p:sp>
          <p:nvSpPr>
            <p:cNvPr id="310" name="Shape 310"/>
            <p:cNvSpPr/>
            <p:nvPr/>
          </p:nvSpPr>
          <p:spPr>
            <a:xfrm>
              <a:off x="0" y="433613"/>
              <a:ext cx="2960335" cy="7172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457200">
                <a:defRPr sz="30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3000">
                  <a:solidFill>
                    <a:srgbClr val="FFFFFF"/>
                  </a:solidFill>
                  <a:effectLst>
                    <a:outerShdw blurRad="12700" dist="25400" dir="2700000" rotWithShape="0">
                      <a:srgbClr val="000000"/>
                    </a:outerShdw>
                  </a:effectLst>
                  <a:uFill>
                    <a:solidFill>
                      <a:srgbClr val="FFFFFF"/>
                    </a:solidFill>
                  </a:uFill>
                </a:rPr>
                <a:t>Application Core</a:t>
              </a:r>
            </a:p>
          </p:txBody>
        </p:sp>
      </p:grpSp>
      <p:sp>
        <p:nvSpPr>
          <p:cNvPr id="312" name="Shape 312"/>
          <p:cNvSpPr/>
          <p:nvPr/>
        </p:nvSpPr>
        <p:spPr>
          <a:xfrm>
            <a:off x="8912513" y="4841389"/>
            <a:ext cx="2385895" cy="11836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1A7F9"/>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Extension</a:t>
            </a:r>
          </a:p>
        </p:txBody>
      </p:sp>
      <p:sp>
        <p:nvSpPr>
          <p:cNvPr id="313" name="Shape 313"/>
          <p:cNvSpPr/>
          <p:nvPr/>
        </p:nvSpPr>
        <p:spPr>
          <a:xfrm>
            <a:off x="1672998" y="4841389"/>
            <a:ext cx="2385894" cy="11836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1A7F9"/>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Extension</a:t>
            </a:r>
          </a:p>
        </p:txBody>
      </p:sp>
      <p:sp>
        <p:nvSpPr>
          <p:cNvPr id="314" name="Shape 314"/>
          <p:cNvSpPr/>
          <p:nvPr/>
        </p:nvSpPr>
        <p:spPr>
          <a:xfrm>
            <a:off x="1672998" y="6470394"/>
            <a:ext cx="2385894" cy="11836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Extension</a:t>
            </a:r>
          </a:p>
        </p:txBody>
      </p:sp>
      <p:sp>
        <p:nvSpPr>
          <p:cNvPr id="315" name="Shape 315"/>
          <p:cNvSpPr/>
          <p:nvPr/>
        </p:nvSpPr>
        <p:spPr>
          <a:xfrm>
            <a:off x="8945908" y="6470394"/>
            <a:ext cx="2385894" cy="11836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Extension</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Scalable JS Application</a:t>
            </a:r>
          </a:p>
        </p:txBody>
      </p:sp>
      <p:grpSp>
        <p:nvGrpSpPr>
          <p:cNvPr id="320" name="Group 320"/>
          <p:cNvGrpSpPr/>
          <p:nvPr/>
        </p:nvGrpSpPr>
        <p:grpSpPr>
          <a:xfrm>
            <a:off x="5022232" y="6270018"/>
            <a:ext cx="2960336" cy="1584446"/>
            <a:chOff x="0" y="0"/>
            <a:chExt cx="2960334" cy="1584445"/>
          </a:xfrm>
        </p:grpSpPr>
        <p:sp>
          <p:nvSpPr>
            <p:cNvPr id="318" name="Shape 318"/>
            <p:cNvSpPr/>
            <p:nvPr/>
          </p:nvSpPr>
          <p:spPr>
            <a:xfrm>
              <a:off x="0" y="-1"/>
              <a:ext cx="2960335" cy="1584447"/>
            </a:xfrm>
            <a:prstGeom prst="rect">
              <a:avLst/>
            </a:prstGeom>
            <a:solidFill>
              <a:srgbClr val="A6AAA9"/>
            </a:solid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319" name="Shape 319"/>
            <p:cNvSpPr/>
            <p:nvPr/>
          </p:nvSpPr>
          <p:spPr>
            <a:xfrm>
              <a:off x="0" y="473327"/>
              <a:ext cx="2960335" cy="6378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457200">
                <a:defRPr sz="30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3000">
                  <a:solidFill>
                    <a:srgbClr val="FFFFFF"/>
                  </a:solidFill>
                  <a:effectLst>
                    <a:outerShdw blurRad="12700" dist="25400" dir="2700000" rotWithShape="0">
                      <a:srgbClr val="000000"/>
                    </a:outerShdw>
                  </a:effectLst>
                  <a:uFill>
                    <a:solidFill>
                      <a:srgbClr val="FFFFFF"/>
                    </a:solidFill>
                  </a:uFill>
                </a:rPr>
                <a:t>Base Library</a:t>
              </a:r>
            </a:p>
          </p:txBody>
        </p:sp>
      </p:grpSp>
      <p:grpSp>
        <p:nvGrpSpPr>
          <p:cNvPr id="323" name="Group 323"/>
          <p:cNvGrpSpPr/>
          <p:nvPr/>
        </p:nvGrpSpPr>
        <p:grpSpPr>
          <a:xfrm>
            <a:off x="5005535" y="2928522"/>
            <a:ext cx="2960335" cy="1584446"/>
            <a:chOff x="0" y="0"/>
            <a:chExt cx="2960334" cy="1584445"/>
          </a:xfrm>
        </p:grpSpPr>
        <p:sp>
          <p:nvSpPr>
            <p:cNvPr id="321" name="Shape 321"/>
            <p:cNvSpPr/>
            <p:nvPr/>
          </p:nvSpPr>
          <p:spPr>
            <a:xfrm>
              <a:off x="0" y="-1"/>
              <a:ext cx="2960335" cy="1584447"/>
            </a:xfrm>
            <a:prstGeom prst="rect">
              <a:avLst/>
            </a:prstGeom>
            <a:solidFill>
              <a:srgbClr val="F5D328"/>
            </a:solidFill>
            <a:ln w="12700" cap="flat">
              <a:noFill/>
              <a:miter lim="400000"/>
            </a:ln>
            <a:effectLst>
              <a:outerShdw blurRad="50800" dist="12700" rotWithShape="0">
                <a:srgbClr val="000000">
                  <a:alpha val="50000"/>
                </a:srgbClr>
              </a:outerShdw>
            </a:effectLst>
          </p:spPr>
          <p:txBody>
            <a:bodyPr wrap="square" lIns="0" tIns="0" rIns="0" bIns="0" numCol="1" anchor="ctr">
              <a:noAutofit/>
            </a:bodyPr>
            <a:lstStyle/>
            <a:p>
              <a:pPr lvl="0" defTabSz="457200">
                <a:defRPr sz="3200">
                  <a:solidFill>
                    <a:srgbClr val="FFFFFF"/>
                  </a:solidFill>
                  <a:effectLst>
                    <a:outerShdw blurRad="38100" dist="12700" dir="5400000" rotWithShape="0">
                      <a:srgbClr val="000000">
                        <a:alpha val="50000"/>
                      </a:srgbClr>
                    </a:outerShdw>
                  </a:effectLst>
                  <a:latin typeface="Optima"/>
                  <a:ea typeface="Optima"/>
                  <a:cs typeface="Optima"/>
                  <a:sym typeface="Optima"/>
                </a:defRPr>
              </a:pPr>
              <a:endParaRPr/>
            </a:p>
          </p:txBody>
        </p:sp>
        <p:sp>
          <p:nvSpPr>
            <p:cNvPr id="322" name="Shape 322"/>
            <p:cNvSpPr/>
            <p:nvPr/>
          </p:nvSpPr>
          <p:spPr>
            <a:xfrm>
              <a:off x="0" y="433613"/>
              <a:ext cx="2960335" cy="7172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457200">
                <a:defRPr sz="30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3000">
                  <a:solidFill>
                    <a:srgbClr val="FFFFFF"/>
                  </a:solidFill>
                  <a:effectLst>
                    <a:outerShdw blurRad="12700" dist="25400" dir="2700000" rotWithShape="0">
                      <a:srgbClr val="000000"/>
                    </a:outerShdw>
                  </a:effectLst>
                  <a:uFill>
                    <a:solidFill>
                      <a:srgbClr val="FFFFFF"/>
                    </a:solidFill>
                  </a:uFill>
                </a:rPr>
                <a:t>Sandbox</a:t>
              </a:r>
            </a:p>
          </p:txBody>
        </p:sp>
      </p:grpSp>
      <p:grpSp>
        <p:nvGrpSpPr>
          <p:cNvPr id="326" name="Group 326"/>
          <p:cNvGrpSpPr/>
          <p:nvPr/>
        </p:nvGrpSpPr>
        <p:grpSpPr>
          <a:xfrm>
            <a:off x="5005535" y="4641013"/>
            <a:ext cx="2960335" cy="1584446"/>
            <a:chOff x="0" y="0"/>
            <a:chExt cx="2960334" cy="1584445"/>
          </a:xfrm>
        </p:grpSpPr>
        <p:sp>
          <p:nvSpPr>
            <p:cNvPr id="324" name="Shape 324"/>
            <p:cNvSpPr/>
            <p:nvPr/>
          </p:nvSpPr>
          <p:spPr>
            <a:xfrm>
              <a:off x="0" y="-1"/>
              <a:ext cx="2960335" cy="1584447"/>
            </a:xfrm>
            <a:prstGeom prst="rect">
              <a:avLst/>
            </a:prstGeom>
            <a:solidFill>
              <a:srgbClr val="51A7F9"/>
            </a:solidFill>
            <a:ln w="12700" cap="flat">
              <a:noFill/>
              <a:miter lim="400000"/>
            </a:ln>
            <a:effectLst>
              <a:outerShdw blurRad="50800" dist="12700" rotWithShape="0">
                <a:srgbClr val="000000">
                  <a:alpha val="50000"/>
                </a:srgbClr>
              </a:outerShdw>
            </a:effectLst>
          </p:spPr>
          <p:txBody>
            <a:bodyPr wrap="square" lIns="0" tIns="0" rIns="0" bIns="0" numCol="1" anchor="ctr">
              <a:noAutofit/>
            </a:bodyPr>
            <a:lstStyle/>
            <a:p>
              <a:pPr lvl="0" defTabSz="457200">
                <a:defRPr sz="3200">
                  <a:solidFill>
                    <a:srgbClr val="FFFFFF"/>
                  </a:solidFill>
                  <a:effectLst>
                    <a:outerShdw blurRad="38100" dist="12700" dir="5400000" rotWithShape="0">
                      <a:srgbClr val="000000">
                        <a:alpha val="50000"/>
                      </a:srgbClr>
                    </a:outerShdw>
                  </a:effectLst>
                  <a:latin typeface="Optima"/>
                  <a:ea typeface="Optima"/>
                  <a:cs typeface="Optima"/>
                  <a:sym typeface="Optima"/>
                </a:defRPr>
              </a:pPr>
              <a:endParaRPr/>
            </a:p>
          </p:txBody>
        </p:sp>
        <p:sp>
          <p:nvSpPr>
            <p:cNvPr id="325" name="Shape 325"/>
            <p:cNvSpPr/>
            <p:nvPr/>
          </p:nvSpPr>
          <p:spPr>
            <a:xfrm>
              <a:off x="0" y="433613"/>
              <a:ext cx="2960335" cy="7172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457200">
                <a:defRPr sz="30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3000">
                  <a:solidFill>
                    <a:srgbClr val="FFFFFF"/>
                  </a:solidFill>
                  <a:effectLst>
                    <a:outerShdw blurRad="12700" dist="25400" dir="2700000" rotWithShape="0">
                      <a:srgbClr val="000000"/>
                    </a:outerShdw>
                  </a:effectLst>
                  <a:uFill>
                    <a:solidFill>
                      <a:srgbClr val="FFFFFF"/>
                    </a:solidFill>
                  </a:uFill>
                </a:rPr>
                <a:t>Application Core</a:t>
              </a:r>
            </a:p>
          </p:txBody>
        </p:sp>
      </p:grpSp>
      <p:sp>
        <p:nvSpPr>
          <p:cNvPr id="327" name="Shape 327"/>
          <p:cNvSpPr/>
          <p:nvPr/>
        </p:nvSpPr>
        <p:spPr>
          <a:xfrm>
            <a:off x="8912513" y="4841389"/>
            <a:ext cx="2385895" cy="11836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1A7F9"/>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Extension</a:t>
            </a:r>
          </a:p>
        </p:txBody>
      </p:sp>
      <p:sp>
        <p:nvSpPr>
          <p:cNvPr id="328" name="Shape 328"/>
          <p:cNvSpPr/>
          <p:nvPr/>
        </p:nvSpPr>
        <p:spPr>
          <a:xfrm>
            <a:off x="1672998" y="4841389"/>
            <a:ext cx="2385894" cy="11836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1A7F9"/>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Extension</a:t>
            </a:r>
          </a:p>
        </p:txBody>
      </p:sp>
      <p:sp>
        <p:nvSpPr>
          <p:cNvPr id="329" name="Shape 329"/>
          <p:cNvSpPr/>
          <p:nvPr/>
        </p:nvSpPr>
        <p:spPr>
          <a:xfrm>
            <a:off x="1672998" y="6470394"/>
            <a:ext cx="2385894" cy="11836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Extension</a:t>
            </a:r>
          </a:p>
        </p:txBody>
      </p:sp>
      <p:sp>
        <p:nvSpPr>
          <p:cNvPr id="330" name="Shape 330"/>
          <p:cNvSpPr/>
          <p:nvPr/>
        </p:nvSpPr>
        <p:spPr>
          <a:xfrm>
            <a:off x="8945908" y="6470394"/>
            <a:ext cx="2385894" cy="11836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Extension</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Scalable JS Application</a:t>
            </a:r>
          </a:p>
        </p:txBody>
      </p:sp>
      <p:grpSp>
        <p:nvGrpSpPr>
          <p:cNvPr id="335" name="Group 335"/>
          <p:cNvGrpSpPr/>
          <p:nvPr/>
        </p:nvGrpSpPr>
        <p:grpSpPr>
          <a:xfrm>
            <a:off x="5022232" y="6270018"/>
            <a:ext cx="2960336" cy="1584446"/>
            <a:chOff x="0" y="0"/>
            <a:chExt cx="2960334" cy="1584445"/>
          </a:xfrm>
        </p:grpSpPr>
        <p:sp>
          <p:nvSpPr>
            <p:cNvPr id="333" name="Shape 333"/>
            <p:cNvSpPr/>
            <p:nvPr/>
          </p:nvSpPr>
          <p:spPr>
            <a:xfrm>
              <a:off x="0" y="-1"/>
              <a:ext cx="2960335" cy="1584447"/>
            </a:xfrm>
            <a:prstGeom prst="rect">
              <a:avLst/>
            </a:prstGeom>
            <a:solidFill>
              <a:srgbClr val="A6AAA9"/>
            </a:solid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334" name="Shape 334"/>
            <p:cNvSpPr/>
            <p:nvPr/>
          </p:nvSpPr>
          <p:spPr>
            <a:xfrm>
              <a:off x="0" y="473327"/>
              <a:ext cx="2960335" cy="6378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457200">
                <a:defRPr sz="30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3000">
                  <a:solidFill>
                    <a:srgbClr val="FFFFFF"/>
                  </a:solidFill>
                  <a:effectLst>
                    <a:outerShdw blurRad="12700" dist="25400" dir="2700000" rotWithShape="0">
                      <a:srgbClr val="000000"/>
                    </a:outerShdw>
                  </a:effectLst>
                  <a:uFill>
                    <a:solidFill>
                      <a:srgbClr val="FFFFFF"/>
                    </a:solidFill>
                  </a:uFill>
                </a:rPr>
                <a:t>Base Library</a:t>
              </a:r>
            </a:p>
          </p:txBody>
        </p:sp>
      </p:grpSp>
      <p:grpSp>
        <p:nvGrpSpPr>
          <p:cNvPr id="338" name="Group 338"/>
          <p:cNvGrpSpPr/>
          <p:nvPr/>
        </p:nvGrpSpPr>
        <p:grpSpPr>
          <a:xfrm>
            <a:off x="5005535" y="2928522"/>
            <a:ext cx="2960335" cy="1584446"/>
            <a:chOff x="0" y="0"/>
            <a:chExt cx="2960334" cy="1584445"/>
          </a:xfrm>
        </p:grpSpPr>
        <p:sp>
          <p:nvSpPr>
            <p:cNvPr id="336" name="Shape 336"/>
            <p:cNvSpPr/>
            <p:nvPr/>
          </p:nvSpPr>
          <p:spPr>
            <a:xfrm>
              <a:off x="0" y="-1"/>
              <a:ext cx="2960335" cy="1584447"/>
            </a:xfrm>
            <a:prstGeom prst="rect">
              <a:avLst/>
            </a:prstGeom>
            <a:solidFill>
              <a:srgbClr val="F5D328"/>
            </a:solidFill>
            <a:ln w="12700" cap="flat">
              <a:noFill/>
              <a:miter lim="400000"/>
            </a:ln>
            <a:effectLst>
              <a:outerShdw blurRad="50800" dist="12700" rotWithShape="0">
                <a:srgbClr val="000000">
                  <a:alpha val="50000"/>
                </a:srgbClr>
              </a:outerShdw>
            </a:effectLst>
          </p:spPr>
          <p:txBody>
            <a:bodyPr wrap="square" lIns="0" tIns="0" rIns="0" bIns="0" numCol="1" anchor="ctr">
              <a:noAutofit/>
            </a:bodyPr>
            <a:lstStyle/>
            <a:p>
              <a:pPr lvl="0" defTabSz="457200">
                <a:defRPr sz="3200">
                  <a:solidFill>
                    <a:srgbClr val="FFFFFF"/>
                  </a:solidFill>
                  <a:effectLst>
                    <a:outerShdw blurRad="38100" dist="12700" dir="5400000" rotWithShape="0">
                      <a:srgbClr val="000000">
                        <a:alpha val="50000"/>
                      </a:srgbClr>
                    </a:outerShdw>
                  </a:effectLst>
                  <a:latin typeface="Optima"/>
                  <a:ea typeface="Optima"/>
                  <a:cs typeface="Optima"/>
                  <a:sym typeface="Optima"/>
                </a:defRPr>
              </a:pPr>
              <a:endParaRPr/>
            </a:p>
          </p:txBody>
        </p:sp>
        <p:sp>
          <p:nvSpPr>
            <p:cNvPr id="337" name="Shape 337"/>
            <p:cNvSpPr/>
            <p:nvPr/>
          </p:nvSpPr>
          <p:spPr>
            <a:xfrm>
              <a:off x="0" y="433613"/>
              <a:ext cx="2960335" cy="7172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457200">
                <a:defRPr sz="30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3000">
                  <a:solidFill>
                    <a:srgbClr val="FFFFFF"/>
                  </a:solidFill>
                  <a:effectLst>
                    <a:outerShdw blurRad="12700" dist="25400" dir="2700000" rotWithShape="0">
                      <a:srgbClr val="000000"/>
                    </a:outerShdw>
                  </a:effectLst>
                  <a:uFill>
                    <a:solidFill>
                      <a:srgbClr val="FFFFFF"/>
                    </a:solidFill>
                  </a:uFill>
                </a:rPr>
                <a:t>Sandbox</a:t>
              </a:r>
            </a:p>
          </p:txBody>
        </p:sp>
      </p:grpSp>
      <p:sp>
        <p:nvSpPr>
          <p:cNvPr id="339" name="Shape 339"/>
          <p:cNvSpPr/>
          <p:nvPr/>
        </p:nvSpPr>
        <p:spPr>
          <a:xfrm>
            <a:off x="5309453" y="479072"/>
            <a:ext cx="2385894" cy="11836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340" name="Shape 340"/>
          <p:cNvSpPr/>
          <p:nvPr/>
        </p:nvSpPr>
        <p:spPr>
          <a:xfrm>
            <a:off x="8301799" y="1176488"/>
            <a:ext cx="2385895" cy="11836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341" name="Shape 341"/>
          <p:cNvSpPr/>
          <p:nvPr/>
        </p:nvSpPr>
        <p:spPr>
          <a:xfrm>
            <a:off x="2317107" y="1176488"/>
            <a:ext cx="2385894" cy="11836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342" name="Shape 342"/>
          <p:cNvSpPr/>
          <p:nvPr/>
        </p:nvSpPr>
        <p:spPr>
          <a:xfrm>
            <a:off x="1672998" y="3008939"/>
            <a:ext cx="2385894" cy="11836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343" name="Shape 343"/>
          <p:cNvSpPr/>
          <p:nvPr/>
        </p:nvSpPr>
        <p:spPr>
          <a:xfrm>
            <a:off x="8912513" y="3008939"/>
            <a:ext cx="2385895" cy="118369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grpSp>
        <p:nvGrpSpPr>
          <p:cNvPr id="346" name="Group 346"/>
          <p:cNvGrpSpPr/>
          <p:nvPr/>
        </p:nvGrpSpPr>
        <p:grpSpPr>
          <a:xfrm>
            <a:off x="5005535" y="4641013"/>
            <a:ext cx="2960335" cy="1584446"/>
            <a:chOff x="0" y="0"/>
            <a:chExt cx="2960334" cy="1584445"/>
          </a:xfrm>
        </p:grpSpPr>
        <p:sp>
          <p:nvSpPr>
            <p:cNvPr id="344" name="Shape 344"/>
            <p:cNvSpPr/>
            <p:nvPr/>
          </p:nvSpPr>
          <p:spPr>
            <a:xfrm>
              <a:off x="0" y="-1"/>
              <a:ext cx="2960335" cy="1584447"/>
            </a:xfrm>
            <a:prstGeom prst="rect">
              <a:avLst/>
            </a:prstGeom>
            <a:solidFill>
              <a:srgbClr val="51A7F9"/>
            </a:solidFill>
            <a:ln w="12700" cap="flat">
              <a:noFill/>
              <a:miter lim="400000"/>
            </a:ln>
            <a:effectLst>
              <a:outerShdw blurRad="50800" dist="12700" rotWithShape="0">
                <a:srgbClr val="000000">
                  <a:alpha val="50000"/>
                </a:srgbClr>
              </a:outerShdw>
            </a:effectLst>
          </p:spPr>
          <p:txBody>
            <a:bodyPr wrap="square" lIns="0" tIns="0" rIns="0" bIns="0" numCol="1" anchor="ctr">
              <a:noAutofit/>
            </a:bodyPr>
            <a:lstStyle/>
            <a:p>
              <a:pPr lvl="0" defTabSz="457200">
                <a:defRPr sz="3200">
                  <a:solidFill>
                    <a:srgbClr val="FFFFFF"/>
                  </a:solidFill>
                  <a:effectLst>
                    <a:outerShdw blurRad="38100" dist="12700" dir="5400000" rotWithShape="0">
                      <a:srgbClr val="000000">
                        <a:alpha val="50000"/>
                      </a:srgbClr>
                    </a:outerShdw>
                  </a:effectLst>
                  <a:latin typeface="Optima"/>
                  <a:ea typeface="Optima"/>
                  <a:cs typeface="Optima"/>
                  <a:sym typeface="Optima"/>
                </a:defRPr>
              </a:pPr>
              <a:endParaRPr/>
            </a:p>
          </p:txBody>
        </p:sp>
        <p:sp>
          <p:nvSpPr>
            <p:cNvPr id="345" name="Shape 345"/>
            <p:cNvSpPr/>
            <p:nvPr/>
          </p:nvSpPr>
          <p:spPr>
            <a:xfrm>
              <a:off x="0" y="433613"/>
              <a:ext cx="2960335" cy="7172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457200">
                <a:defRPr sz="30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3000">
                  <a:solidFill>
                    <a:srgbClr val="FFFFFF"/>
                  </a:solidFill>
                  <a:effectLst>
                    <a:outerShdw blurRad="12700" dist="25400" dir="2700000" rotWithShape="0">
                      <a:srgbClr val="000000"/>
                    </a:outerShdw>
                  </a:effectLst>
                  <a:uFill>
                    <a:solidFill>
                      <a:srgbClr val="FFFFFF"/>
                    </a:solidFill>
                  </a:uFill>
                </a:rPr>
                <a:t>Application Core</a:t>
              </a:r>
            </a:p>
          </p:txBody>
        </p:sp>
      </p:grpSp>
      <p:sp>
        <p:nvSpPr>
          <p:cNvPr id="347" name="Shape 347"/>
          <p:cNvSpPr/>
          <p:nvPr/>
        </p:nvSpPr>
        <p:spPr>
          <a:xfrm>
            <a:off x="8912513" y="4841389"/>
            <a:ext cx="2385895" cy="11836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1A7F9"/>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Extension</a:t>
            </a:r>
          </a:p>
        </p:txBody>
      </p:sp>
      <p:sp>
        <p:nvSpPr>
          <p:cNvPr id="348" name="Shape 348"/>
          <p:cNvSpPr/>
          <p:nvPr/>
        </p:nvSpPr>
        <p:spPr>
          <a:xfrm>
            <a:off x="1672998" y="4841389"/>
            <a:ext cx="2385894" cy="11836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1A7F9"/>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Extension</a:t>
            </a:r>
          </a:p>
        </p:txBody>
      </p:sp>
      <p:sp>
        <p:nvSpPr>
          <p:cNvPr id="349" name="Shape 349"/>
          <p:cNvSpPr/>
          <p:nvPr/>
        </p:nvSpPr>
        <p:spPr>
          <a:xfrm>
            <a:off x="1672998" y="6470394"/>
            <a:ext cx="2385894" cy="11836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Extension</a:t>
            </a:r>
          </a:p>
        </p:txBody>
      </p:sp>
      <p:sp>
        <p:nvSpPr>
          <p:cNvPr id="350" name="Shape 350"/>
          <p:cNvSpPr/>
          <p:nvPr/>
        </p:nvSpPr>
        <p:spPr>
          <a:xfrm>
            <a:off x="8945908" y="6470394"/>
            <a:ext cx="2385894" cy="118369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9"/>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Extension</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Scalable JS Application</a:t>
            </a:r>
          </a:p>
        </p:txBody>
      </p:sp>
      <p:sp>
        <p:nvSpPr>
          <p:cNvPr id="353" name="Shape 353"/>
          <p:cNvSpPr/>
          <p:nvPr/>
        </p:nvSpPr>
        <p:spPr>
          <a:xfrm>
            <a:off x="1431446" y="1608288"/>
            <a:ext cx="10141908" cy="503161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p:spPr>
        <p:txBody>
          <a:bodyPr lIns="0" tIns="0" rIns="0" bIns="0" anchor="ctr"/>
          <a:lstStyle/>
          <a:p>
            <a:pPr lvl="0"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pPr>
            <a:endParaRPr/>
          </a:p>
        </p:txBody>
      </p:sp>
      <p:sp>
        <p:nvSpPr>
          <p:cNvPr id="354" name="Shape 354"/>
          <p:cNvSpPr/>
          <p:nvPr/>
        </p:nvSpPr>
        <p:spPr>
          <a:xfrm>
            <a:off x="7155112" y="3063795"/>
            <a:ext cx="574268" cy="574269"/>
          </a:xfrm>
          <a:prstGeom prst="line">
            <a:avLst/>
          </a:prstGeom>
          <a:ln w="38100">
            <a:solidFill>
              <a:srgbClr val="0365C0"/>
            </a:solidFill>
            <a:round/>
            <a:tail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355" name="Shape 355"/>
          <p:cNvSpPr/>
          <p:nvPr/>
        </p:nvSpPr>
        <p:spPr>
          <a:xfrm flipH="1">
            <a:off x="5240291" y="3076495"/>
            <a:ext cx="574268" cy="574269"/>
          </a:xfrm>
          <a:prstGeom prst="line">
            <a:avLst/>
          </a:prstGeom>
          <a:ln w="38100">
            <a:solidFill>
              <a:srgbClr val="0365C0"/>
            </a:solidFill>
            <a:round/>
            <a:tail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sp>
        <p:nvSpPr>
          <p:cNvPr id="356" name="Shape 356"/>
          <p:cNvSpPr/>
          <p:nvPr/>
        </p:nvSpPr>
        <p:spPr>
          <a:xfrm>
            <a:off x="6020771" y="4056912"/>
            <a:ext cx="928128" cy="1"/>
          </a:xfrm>
          <a:prstGeom prst="line">
            <a:avLst/>
          </a:prstGeom>
          <a:ln w="38100">
            <a:solidFill>
              <a:srgbClr val="0365C0"/>
            </a:solidFill>
            <a:custDash>
              <a:ds d="200000" sp="200000"/>
            </a:custDash>
            <a:miter lim="400000"/>
            <a:tailEnd type="triangle"/>
          </a:ln>
        </p:spPr>
        <p:txBody>
          <a:bodyPr lIns="45719" rIns="45719"/>
          <a:lstStyle/>
          <a:p>
            <a:pPr lvl="0" algn="l" defTabSz="457200">
              <a:defRPr sz="1200">
                <a:solidFill>
                  <a:srgbClr val="000000"/>
                </a:solidFill>
                <a:latin typeface="Helvetica"/>
                <a:ea typeface="Helvetica"/>
                <a:cs typeface="Helvetica"/>
                <a:sym typeface="Helvetica"/>
              </a:defRPr>
            </a:pPr>
            <a:endParaRPr/>
          </a:p>
        </p:txBody>
      </p:sp>
      <p:grpSp>
        <p:nvGrpSpPr>
          <p:cNvPr id="359" name="Group 359"/>
          <p:cNvGrpSpPr/>
          <p:nvPr/>
        </p:nvGrpSpPr>
        <p:grpSpPr>
          <a:xfrm>
            <a:off x="5720321" y="2362587"/>
            <a:ext cx="1519238" cy="813135"/>
            <a:chOff x="0" y="0"/>
            <a:chExt cx="1519237" cy="813133"/>
          </a:xfrm>
        </p:grpSpPr>
        <p:sp>
          <p:nvSpPr>
            <p:cNvPr id="357" name="Shape 357"/>
            <p:cNvSpPr/>
            <p:nvPr/>
          </p:nvSpPr>
          <p:spPr>
            <a:xfrm>
              <a:off x="0" y="-1"/>
              <a:ext cx="1519238" cy="813135"/>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358" name="Shape 358"/>
            <p:cNvSpPr/>
            <p:nvPr/>
          </p:nvSpPr>
          <p:spPr>
            <a:xfrm>
              <a:off x="0" y="263292"/>
              <a:ext cx="1519238" cy="2865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457200">
                <a:defRPr sz="16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1600">
                  <a:solidFill>
                    <a:srgbClr val="FFFFFF"/>
                  </a:solidFill>
                  <a:effectLst>
                    <a:outerShdw blurRad="12700" dist="25400" dir="2700000" rotWithShape="0">
                      <a:srgbClr val="000000"/>
                    </a:outerShdw>
                  </a:effectLst>
                  <a:uFill>
                    <a:solidFill>
                      <a:srgbClr val="FFFFFF"/>
                    </a:solidFill>
                  </a:uFill>
                </a:rPr>
                <a:t>CONTROLLER</a:t>
              </a:r>
            </a:p>
          </p:txBody>
        </p:sp>
      </p:grpSp>
      <p:grpSp>
        <p:nvGrpSpPr>
          <p:cNvPr id="362" name="Group 362"/>
          <p:cNvGrpSpPr/>
          <p:nvPr/>
        </p:nvGrpSpPr>
        <p:grpSpPr>
          <a:xfrm>
            <a:off x="4491508" y="3650345"/>
            <a:ext cx="1519239" cy="813135"/>
            <a:chOff x="0" y="0"/>
            <a:chExt cx="1519237" cy="813133"/>
          </a:xfrm>
        </p:grpSpPr>
        <p:sp>
          <p:nvSpPr>
            <p:cNvPr id="360" name="Shape 360"/>
            <p:cNvSpPr/>
            <p:nvPr/>
          </p:nvSpPr>
          <p:spPr>
            <a:xfrm>
              <a:off x="0" y="-1"/>
              <a:ext cx="1519238" cy="813135"/>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361" name="Shape 361"/>
            <p:cNvSpPr/>
            <p:nvPr/>
          </p:nvSpPr>
          <p:spPr>
            <a:xfrm>
              <a:off x="0" y="263292"/>
              <a:ext cx="1519238" cy="2865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457200">
                <a:defRPr sz="16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1600">
                  <a:solidFill>
                    <a:srgbClr val="FFFFFF"/>
                  </a:solidFill>
                  <a:effectLst>
                    <a:outerShdw blurRad="12700" dist="25400" dir="2700000" rotWithShape="0">
                      <a:srgbClr val="000000"/>
                    </a:outerShdw>
                  </a:effectLst>
                  <a:uFill>
                    <a:solidFill>
                      <a:srgbClr val="FFFFFF"/>
                    </a:solidFill>
                  </a:uFill>
                </a:rPr>
                <a:t>MODEL</a:t>
              </a:r>
            </a:p>
          </p:txBody>
        </p:sp>
      </p:grpSp>
      <p:grpSp>
        <p:nvGrpSpPr>
          <p:cNvPr id="365" name="Group 365"/>
          <p:cNvGrpSpPr/>
          <p:nvPr/>
        </p:nvGrpSpPr>
        <p:grpSpPr>
          <a:xfrm>
            <a:off x="6962472" y="3637645"/>
            <a:ext cx="1519239" cy="813135"/>
            <a:chOff x="0" y="0"/>
            <a:chExt cx="1519237" cy="813133"/>
          </a:xfrm>
        </p:grpSpPr>
        <p:sp>
          <p:nvSpPr>
            <p:cNvPr id="363" name="Shape 363"/>
            <p:cNvSpPr/>
            <p:nvPr/>
          </p:nvSpPr>
          <p:spPr>
            <a:xfrm>
              <a:off x="0" y="-1"/>
              <a:ext cx="1519238" cy="813135"/>
            </a:xfrm>
            <a:prstGeom prst="rect">
              <a:avLst/>
            </a:prstGeom>
            <a:blipFill rotWithShape="1">
              <a:blip r:embed="rId2"/>
              <a:srcRect/>
              <a:tile tx="0" ty="0" sx="100000" sy="100000" flip="none" algn="tl"/>
            </a:blipFill>
            <a:ln w="12700" cap="flat">
              <a:noFill/>
              <a:miter lim="400000"/>
            </a:ln>
            <a:effectLst>
              <a:outerShdw blurRad="38100" dist="25400" dir="5400000" rotWithShape="0">
                <a:srgbClr val="000000">
                  <a:alpha val="50000"/>
                </a:srgbClr>
              </a:outerShdw>
            </a:effectLst>
          </p:spPr>
          <p:txBody>
            <a:bodyPr wrap="square" lIns="0" tIns="0" rIns="0" bIns="0" numCol="1" anchor="ctr">
              <a:noAutofit/>
            </a:bodyPr>
            <a:lstStyle/>
            <a:p>
              <a:pPr lvl="0" defTabSz="457200">
                <a:defRPr sz="4200">
                  <a:solidFill>
                    <a:srgbClr val="363929"/>
                  </a:solidFill>
                  <a:uFill>
                    <a:solidFill>
                      <a:srgbClr val="363929"/>
                    </a:solidFill>
                  </a:uFill>
                  <a:latin typeface="Optima"/>
                  <a:ea typeface="Optima"/>
                  <a:cs typeface="Optima"/>
                  <a:sym typeface="Optima"/>
                </a:defRPr>
              </a:pPr>
              <a:endParaRPr/>
            </a:p>
          </p:txBody>
        </p:sp>
        <p:sp>
          <p:nvSpPr>
            <p:cNvPr id="364" name="Shape 364"/>
            <p:cNvSpPr/>
            <p:nvPr/>
          </p:nvSpPr>
          <p:spPr>
            <a:xfrm>
              <a:off x="0" y="263292"/>
              <a:ext cx="1519238" cy="28658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457200">
                <a:defRPr sz="16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1600">
                  <a:solidFill>
                    <a:srgbClr val="FFFFFF"/>
                  </a:solidFill>
                  <a:effectLst>
                    <a:outerShdw blurRad="12700" dist="25400" dir="2700000" rotWithShape="0">
                      <a:srgbClr val="000000"/>
                    </a:outerShdw>
                  </a:effectLst>
                  <a:uFill>
                    <a:solidFill>
                      <a:srgbClr val="FFFFFF"/>
                    </a:solidFill>
                  </a:uFill>
                </a:rPr>
                <a:t>VIEW</a:t>
              </a:r>
            </a:p>
          </p:txBody>
        </p:sp>
      </p:grpSp>
      <p:sp>
        <p:nvSpPr>
          <p:cNvPr id="366" name="Shape 366"/>
          <p:cNvSpPr/>
          <p:nvPr/>
        </p:nvSpPr>
        <p:spPr>
          <a:xfrm>
            <a:off x="5780086" y="1785515"/>
            <a:ext cx="1409498" cy="33700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defRPr sz="1600">
                <a:solidFill>
                  <a:srgbClr val="363929"/>
                </a:solidFill>
                <a:latin typeface="Helvetica Neue Medium"/>
                <a:ea typeface="Helvetica Neue Medium"/>
                <a:cs typeface="Helvetica Neue Medium"/>
                <a:sym typeface="Helvetica Neue Medium"/>
              </a:defRPr>
            </a:lvl1pPr>
          </a:lstStyle>
          <a:p>
            <a:pPr lvl="0">
              <a:defRPr sz="1800">
                <a:solidFill>
                  <a:srgbClr val="000000"/>
                </a:solidFill>
              </a:defRPr>
            </a:pPr>
            <a:r>
              <a:rPr sz="1600">
                <a:solidFill>
                  <a:srgbClr val="363929"/>
                </a:solidFill>
              </a:rPr>
              <a:t>Triada (Agent)</a:t>
            </a:r>
          </a:p>
        </p:txBody>
      </p:sp>
      <p:sp>
        <p:nvSpPr>
          <p:cNvPr id="367" name="Shape 367"/>
          <p:cNvSpPr/>
          <p:nvPr/>
        </p:nvSpPr>
        <p:spPr>
          <a:xfrm>
            <a:off x="5152154" y="4912704"/>
            <a:ext cx="2655571" cy="996955"/>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defRPr sz="6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6000">
                <a:solidFill>
                  <a:srgbClr val="FFFFFF"/>
                </a:solidFill>
                <a:effectLst>
                  <a:outerShdw blurRad="38100" dist="12700" dir="5400000" rotWithShape="0">
                    <a:srgbClr val="000000">
                      <a:alpha val="50000"/>
                    </a:srgbClr>
                  </a:outerShdw>
                </a:effectLst>
              </a:rPr>
              <a:t>Module</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Снимок экрана 2014-08-31 в 15.04.45.png"/>
          <p:cNvPicPr/>
          <p:nvPr/>
        </p:nvPicPr>
        <p:blipFill>
          <a:blip r:embed="rId2">
            <a:extLst/>
          </a:blip>
          <a:srcRect l="11689" r="11689"/>
          <a:stretch>
            <a:fillRect/>
          </a:stretch>
        </p:blipFill>
        <p:spPr>
          <a:xfrm>
            <a:off x="6654800" y="5029200"/>
            <a:ext cx="5803900" cy="4216400"/>
          </a:xfrm>
          <a:prstGeom prst="rect">
            <a:avLst/>
          </a:prstGeom>
          <a:ln w="12700">
            <a:miter lim="400000"/>
          </a:ln>
        </p:spPr>
      </p:pic>
      <p:pic>
        <p:nvPicPr>
          <p:cNvPr id="43" name="pasted-image.png"/>
          <p:cNvPicPr/>
          <p:nvPr/>
        </p:nvPicPr>
        <p:blipFill>
          <a:blip r:embed="rId3">
            <a:extLst/>
          </a:blip>
          <a:srcRect l="12480" r="12480"/>
          <a:stretch>
            <a:fillRect/>
          </a:stretch>
        </p:blipFill>
        <p:spPr>
          <a:xfrm>
            <a:off x="6664613" y="508000"/>
            <a:ext cx="5803901" cy="4216400"/>
          </a:xfrm>
          <a:prstGeom prst="rect">
            <a:avLst/>
          </a:prstGeom>
          <a:ln w="12700">
            <a:miter lim="400000"/>
          </a:ln>
        </p:spPr>
      </p:pic>
      <p:pic>
        <p:nvPicPr>
          <p:cNvPr id="44" name="pasted-image.png"/>
          <p:cNvPicPr/>
          <p:nvPr/>
        </p:nvPicPr>
        <p:blipFill>
          <a:blip r:embed="rId4">
            <a:extLst/>
          </a:blip>
          <a:srcRect l="31794" r="31794"/>
          <a:stretch>
            <a:fillRect/>
          </a:stretch>
        </p:blipFill>
        <p:spPr>
          <a:xfrm>
            <a:off x="533400" y="508000"/>
            <a:ext cx="5808231" cy="8737600"/>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Scalable JS Application</a:t>
            </a:r>
          </a:p>
        </p:txBody>
      </p:sp>
      <p:sp>
        <p:nvSpPr>
          <p:cNvPr id="370" name="Shape 370"/>
          <p:cNvSpPr/>
          <p:nvPr/>
        </p:nvSpPr>
        <p:spPr>
          <a:xfrm>
            <a:off x="1140372" y="2548946"/>
            <a:ext cx="2878559" cy="1428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371" name="Shape 371"/>
          <p:cNvSpPr/>
          <p:nvPr/>
        </p:nvSpPr>
        <p:spPr>
          <a:xfrm>
            <a:off x="5008997" y="2548946"/>
            <a:ext cx="2878559" cy="1428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372" name="Shape 372"/>
          <p:cNvSpPr/>
          <p:nvPr/>
        </p:nvSpPr>
        <p:spPr>
          <a:xfrm>
            <a:off x="8877622" y="2548946"/>
            <a:ext cx="2878559" cy="1428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373" name="Shape 373"/>
          <p:cNvSpPr/>
          <p:nvPr/>
        </p:nvSpPr>
        <p:spPr>
          <a:xfrm>
            <a:off x="2869410" y="4477668"/>
            <a:ext cx="2878560" cy="1428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374" name="Shape 374"/>
          <p:cNvSpPr/>
          <p:nvPr/>
        </p:nvSpPr>
        <p:spPr>
          <a:xfrm>
            <a:off x="7085422" y="4477668"/>
            <a:ext cx="2878559" cy="1428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375" name="Shape 375"/>
          <p:cNvSpPr/>
          <p:nvPr/>
        </p:nvSpPr>
        <p:spPr>
          <a:xfrm>
            <a:off x="5008997" y="620223"/>
            <a:ext cx="2878559" cy="1428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376" name="Shape 376"/>
          <p:cNvSpPr/>
          <p:nvPr/>
        </p:nvSpPr>
        <p:spPr>
          <a:xfrm flipV="1">
            <a:off x="854823" y="4227364"/>
            <a:ext cx="11186907" cy="1"/>
          </a:xfrm>
          <a:prstGeom prst="line">
            <a:avLst/>
          </a:prstGeom>
          <a:ln w="101600">
            <a:solidFill>
              <a:srgbClr val="F39019"/>
            </a:solidFill>
            <a:miter lim="400000"/>
          </a:ln>
        </p:spPr>
        <p:txBody>
          <a:bodyPr lIns="0" tIns="0" rIns="0" bIns="0" anchor="ctr"/>
          <a:lstStyle/>
          <a:p>
            <a:pPr lvl="0" defTabSz="457200">
              <a:defRPr sz="3200">
                <a:solidFill>
                  <a:srgbClr val="FFFFFF"/>
                </a:solidFill>
                <a:effectLst>
                  <a:outerShdw blurRad="38100" dist="12700" dir="5400000" rotWithShape="0">
                    <a:srgbClr val="000000">
                      <a:alpha val="50000"/>
                    </a:srgbClr>
                  </a:outerShdw>
                </a:effectLst>
                <a:latin typeface="Optima"/>
                <a:ea typeface="Optima"/>
                <a:cs typeface="Optima"/>
                <a:sym typeface="Optima"/>
              </a:defRPr>
            </a:pPr>
            <a:endParaRPr/>
          </a:p>
        </p:txBody>
      </p:sp>
      <p:sp>
        <p:nvSpPr>
          <p:cNvPr id="377" name="Shape 377"/>
          <p:cNvSpPr/>
          <p:nvPr/>
        </p:nvSpPr>
        <p:spPr>
          <a:xfrm flipV="1">
            <a:off x="982500" y="2298642"/>
            <a:ext cx="11186908" cy="1"/>
          </a:xfrm>
          <a:prstGeom prst="line">
            <a:avLst/>
          </a:prstGeom>
          <a:ln w="101600">
            <a:solidFill>
              <a:srgbClr val="F39019"/>
            </a:solidFill>
            <a:miter lim="400000"/>
          </a:ln>
        </p:spPr>
        <p:txBody>
          <a:bodyPr lIns="0" tIns="0" rIns="0" bIns="0" anchor="ctr"/>
          <a:lstStyle/>
          <a:p>
            <a:pPr lvl="0" defTabSz="457200">
              <a:defRPr sz="3200">
                <a:solidFill>
                  <a:srgbClr val="FFFFFF"/>
                </a:solidFill>
                <a:effectLst>
                  <a:outerShdw blurRad="38100" dist="12700" dir="5400000" rotWithShape="0">
                    <a:srgbClr val="000000">
                      <a:alpha val="50000"/>
                    </a:srgbClr>
                  </a:outerShdw>
                </a:effectLst>
                <a:latin typeface="Optima"/>
                <a:ea typeface="Optima"/>
                <a:cs typeface="Optima"/>
                <a:sym typeface="Optima"/>
              </a:defRPr>
            </a:pPr>
            <a:endParaRPr/>
          </a:p>
        </p:txBody>
      </p:sp>
      <p:grpSp>
        <p:nvGrpSpPr>
          <p:cNvPr id="380" name="Group 380"/>
          <p:cNvGrpSpPr/>
          <p:nvPr/>
        </p:nvGrpSpPr>
        <p:grpSpPr>
          <a:xfrm>
            <a:off x="4968109" y="6444998"/>
            <a:ext cx="2960335" cy="1584446"/>
            <a:chOff x="0" y="0"/>
            <a:chExt cx="2960334" cy="1584445"/>
          </a:xfrm>
        </p:grpSpPr>
        <p:sp>
          <p:nvSpPr>
            <p:cNvPr id="378" name="Shape 378"/>
            <p:cNvSpPr/>
            <p:nvPr/>
          </p:nvSpPr>
          <p:spPr>
            <a:xfrm>
              <a:off x="0" y="-1"/>
              <a:ext cx="2960335" cy="1584447"/>
            </a:xfrm>
            <a:prstGeom prst="rect">
              <a:avLst/>
            </a:prstGeom>
            <a:solidFill>
              <a:srgbClr val="51A7F9"/>
            </a:solidFill>
            <a:ln w="12700" cap="flat">
              <a:noFill/>
              <a:miter lim="400000"/>
            </a:ln>
            <a:effectLst>
              <a:outerShdw blurRad="50800" dist="12700" rotWithShape="0">
                <a:srgbClr val="000000">
                  <a:alpha val="50000"/>
                </a:srgbClr>
              </a:outerShdw>
            </a:effectLst>
          </p:spPr>
          <p:txBody>
            <a:bodyPr wrap="square" lIns="0" tIns="0" rIns="0" bIns="0" numCol="1" anchor="ctr">
              <a:noAutofit/>
            </a:bodyPr>
            <a:lstStyle/>
            <a:p>
              <a:pPr lvl="0" defTabSz="457200">
                <a:defRPr sz="3200">
                  <a:solidFill>
                    <a:srgbClr val="FFFFFF"/>
                  </a:solidFill>
                  <a:effectLst>
                    <a:outerShdw blurRad="38100" dist="12700" dir="5400000" rotWithShape="0">
                      <a:srgbClr val="000000">
                        <a:alpha val="50000"/>
                      </a:srgbClr>
                    </a:outerShdw>
                  </a:effectLst>
                  <a:latin typeface="Optima"/>
                  <a:ea typeface="Optima"/>
                  <a:cs typeface="Optima"/>
                  <a:sym typeface="Optima"/>
                </a:defRPr>
              </a:pPr>
              <a:endParaRPr/>
            </a:p>
          </p:txBody>
        </p:sp>
        <p:sp>
          <p:nvSpPr>
            <p:cNvPr id="379" name="Shape 379"/>
            <p:cNvSpPr/>
            <p:nvPr/>
          </p:nvSpPr>
          <p:spPr>
            <a:xfrm>
              <a:off x="0" y="433613"/>
              <a:ext cx="2960335" cy="7172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457200">
                <a:defRPr sz="30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3000">
                  <a:solidFill>
                    <a:srgbClr val="FFFFFF"/>
                  </a:solidFill>
                  <a:effectLst>
                    <a:outerShdw blurRad="12700" dist="25400" dir="2700000" rotWithShape="0">
                      <a:srgbClr val="000000"/>
                    </a:outerShdw>
                  </a:effectLst>
                  <a:uFill>
                    <a:solidFill>
                      <a:srgbClr val="FFFFFF"/>
                    </a:solidFill>
                  </a:uFill>
                </a:rPr>
                <a:t>Application Core</a:t>
              </a:r>
            </a:p>
          </p:txBody>
        </p:sp>
      </p:grpSp>
      <p:sp>
        <p:nvSpPr>
          <p:cNvPr id="381" name="Shape 381"/>
          <p:cNvSpPr/>
          <p:nvPr/>
        </p:nvSpPr>
        <p:spPr>
          <a:xfrm>
            <a:off x="835392" y="4276786"/>
            <a:ext cx="901701" cy="38735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defRPr sz="2000">
                <a:solidFill>
                  <a:srgbClr val="363929"/>
                </a:solidFill>
                <a:latin typeface="Optima"/>
                <a:ea typeface="Optima"/>
                <a:cs typeface="Optima"/>
                <a:sym typeface="Optima"/>
              </a:defRPr>
            </a:lvl1pPr>
          </a:lstStyle>
          <a:p>
            <a:pPr lvl="0">
              <a:defRPr sz="1800">
                <a:solidFill>
                  <a:srgbClr val="000000"/>
                </a:solidFill>
              </a:defRPr>
            </a:pPr>
            <a:r>
              <a:rPr sz="2000">
                <a:solidFill>
                  <a:srgbClr val="363929"/>
                </a:solidFill>
              </a:rPr>
              <a:t>Level 1</a:t>
            </a:r>
          </a:p>
        </p:txBody>
      </p:sp>
      <p:sp>
        <p:nvSpPr>
          <p:cNvPr id="382" name="Shape 382"/>
          <p:cNvSpPr/>
          <p:nvPr/>
        </p:nvSpPr>
        <p:spPr>
          <a:xfrm>
            <a:off x="835392" y="2348306"/>
            <a:ext cx="901701" cy="38735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defRPr sz="2000">
                <a:solidFill>
                  <a:srgbClr val="363929"/>
                </a:solidFill>
                <a:latin typeface="Optima"/>
                <a:ea typeface="Optima"/>
                <a:cs typeface="Optima"/>
                <a:sym typeface="Optima"/>
              </a:defRPr>
            </a:lvl1pPr>
          </a:lstStyle>
          <a:p>
            <a:pPr lvl="0">
              <a:defRPr sz="1800">
                <a:solidFill>
                  <a:srgbClr val="000000"/>
                </a:solidFill>
              </a:defRPr>
            </a:pPr>
            <a:r>
              <a:rPr sz="2000">
                <a:solidFill>
                  <a:srgbClr val="363929"/>
                </a:solidFill>
              </a:rPr>
              <a:t>Level 2</a:t>
            </a:r>
          </a:p>
        </p:txBody>
      </p:sp>
      <p:sp>
        <p:nvSpPr>
          <p:cNvPr id="383" name="Shape 383"/>
          <p:cNvSpPr/>
          <p:nvPr/>
        </p:nvSpPr>
        <p:spPr>
          <a:xfrm>
            <a:off x="835392" y="520048"/>
            <a:ext cx="901701" cy="38735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defRPr sz="2000">
                <a:solidFill>
                  <a:srgbClr val="363929"/>
                </a:solidFill>
                <a:latin typeface="Optima"/>
                <a:ea typeface="Optima"/>
                <a:cs typeface="Optima"/>
                <a:sym typeface="Optima"/>
              </a:defRPr>
            </a:lvl1pPr>
          </a:lstStyle>
          <a:p>
            <a:pPr lvl="0">
              <a:defRPr sz="1800">
                <a:solidFill>
                  <a:srgbClr val="000000"/>
                </a:solidFill>
              </a:defRPr>
            </a:pPr>
            <a:r>
              <a:rPr sz="2000">
                <a:solidFill>
                  <a:srgbClr val="363929"/>
                </a:solidFill>
              </a:rPr>
              <a:t>Level 3</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Scalable JS Application</a:t>
            </a:r>
          </a:p>
        </p:txBody>
      </p:sp>
      <p:sp>
        <p:nvSpPr>
          <p:cNvPr id="386" name="Shape 386"/>
          <p:cNvSpPr/>
          <p:nvPr/>
        </p:nvSpPr>
        <p:spPr>
          <a:xfrm>
            <a:off x="1140372" y="2548946"/>
            <a:ext cx="2878559" cy="1428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387" name="Shape 387"/>
          <p:cNvSpPr/>
          <p:nvPr/>
        </p:nvSpPr>
        <p:spPr>
          <a:xfrm>
            <a:off x="5008997" y="2548946"/>
            <a:ext cx="2878559" cy="1428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388" name="Shape 388"/>
          <p:cNvSpPr/>
          <p:nvPr/>
        </p:nvSpPr>
        <p:spPr>
          <a:xfrm>
            <a:off x="8877622" y="2548946"/>
            <a:ext cx="2878559" cy="1428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389" name="Shape 389"/>
          <p:cNvSpPr/>
          <p:nvPr/>
        </p:nvSpPr>
        <p:spPr>
          <a:xfrm>
            <a:off x="2869410" y="4477668"/>
            <a:ext cx="2878560" cy="1428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390" name="Shape 390"/>
          <p:cNvSpPr/>
          <p:nvPr/>
        </p:nvSpPr>
        <p:spPr>
          <a:xfrm>
            <a:off x="7085422" y="4477668"/>
            <a:ext cx="2878559" cy="1428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391" name="Shape 391"/>
          <p:cNvSpPr/>
          <p:nvPr/>
        </p:nvSpPr>
        <p:spPr>
          <a:xfrm>
            <a:off x="5008997" y="620223"/>
            <a:ext cx="2878559" cy="1428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392" name="Shape 392"/>
          <p:cNvSpPr/>
          <p:nvPr/>
        </p:nvSpPr>
        <p:spPr>
          <a:xfrm flipV="1">
            <a:off x="854823" y="4227364"/>
            <a:ext cx="11186907" cy="1"/>
          </a:xfrm>
          <a:prstGeom prst="line">
            <a:avLst/>
          </a:prstGeom>
          <a:ln w="101600">
            <a:solidFill>
              <a:srgbClr val="F39019"/>
            </a:solidFill>
            <a:miter lim="400000"/>
          </a:ln>
        </p:spPr>
        <p:txBody>
          <a:bodyPr lIns="0" tIns="0" rIns="0" bIns="0" anchor="ctr"/>
          <a:lstStyle/>
          <a:p>
            <a:pPr lvl="0" defTabSz="457200">
              <a:defRPr sz="3200">
                <a:solidFill>
                  <a:srgbClr val="FFFFFF"/>
                </a:solidFill>
                <a:effectLst>
                  <a:outerShdw blurRad="38100" dist="12700" dir="5400000" rotWithShape="0">
                    <a:srgbClr val="000000">
                      <a:alpha val="50000"/>
                    </a:srgbClr>
                  </a:outerShdw>
                </a:effectLst>
                <a:latin typeface="Optima"/>
                <a:ea typeface="Optima"/>
                <a:cs typeface="Optima"/>
                <a:sym typeface="Optima"/>
              </a:defRPr>
            </a:pPr>
            <a:endParaRPr/>
          </a:p>
        </p:txBody>
      </p:sp>
      <p:sp>
        <p:nvSpPr>
          <p:cNvPr id="393" name="Shape 393"/>
          <p:cNvSpPr/>
          <p:nvPr/>
        </p:nvSpPr>
        <p:spPr>
          <a:xfrm flipV="1">
            <a:off x="982500" y="2298642"/>
            <a:ext cx="11186908" cy="1"/>
          </a:xfrm>
          <a:prstGeom prst="line">
            <a:avLst/>
          </a:prstGeom>
          <a:ln w="101600">
            <a:solidFill>
              <a:srgbClr val="F39019"/>
            </a:solidFill>
            <a:miter lim="400000"/>
          </a:ln>
        </p:spPr>
        <p:txBody>
          <a:bodyPr lIns="0" tIns="0" rIns="0" bIns="0" anchor="ctr"/>
          <a:lstStyle/>
          <a:p>
            <a:pPr lvl="0" defTabSz="457200">
              <a:defRPr sz="3200">
                <a:solidFill>
                  <a:srgbClr val="FFFFFF"/>
                </a:solidFill>
                <a:effectLst>
                  <a:outerShdw blurRad="38100" dist="12700" dir="5400000" rotWithShape="0">
                    <a:srgbClr val="000000">
                      <a:alpha val="50000"/>
                    </a:srgbClr>
                  </a:outerShdw>
                </a:effectLst>
                <a:latin typeface="Optima"/>
                <a:ea typeface="Optima"/>
                <a:cs typeface="Optima"/>
                <a:sym typeface="Optima"/>
              </a:defRPr>
            </a:pPr>
            <a:endParaRPr/>
          </a:p>
        </p:txBody>
      </p:sp>
      <p:grpSp>
        <p:nvGrpSpPr>
          <p:cNvPr id="396" name="Group 396"/>
          <p:cNvGrpSpPr/>
          <p:nvPr/>
        </p:nvGrpSpPr>
        <p:grpSpPr>
          <a:xfrm>
            <a:off x="4968109" y="6444998"/>
            <a:ext cx="2960335" cy="1584446"/>
            <a:chOff x="0" y="0"/>
            <a:chExt cx="2960334" cy="1584445"/>
          </a:xfrm>
        </p:grpSpPr>
        <p:sp>
          <p:nvSpPr>
            <p:cNvPr id="394" name="Shape 394"/>
            <p:cNvSpPr/>
            <p:nvPr/>
          </p:nvSpPr>
          <p:spPr>
            <a:xfrm>
              <a:off x="0" y="-1"/>
              <a:ext cx="2960335" cy="1584447"/>
            </a:xfrm>
            <a:prstGeom prst="rect">
              <a:avLst/>
            </a:prstGeom>
            <a:solidFill>
              <a:srgbClr val="51A7F9"/>
            </a:solidFill>
            <a:ln w="12700" cap="flat">
              <a:noFill/>
              <a:miter lim="400000"/>
            </a:ln>
            <a:effectLst>
              <a:outerShdw blurRad="50800" dist="12700" rotWithShape="0">
                <a:srgbClr val="000000">
                  <a:alpha val="50000"/>
                </a:srgbClr>
              </a:outerShdw>
            </a:effectLst>
          </p:spPr>
          <p:txBody>
            <a:bodyPr wrap="square" lIns="0" tIns="0" rIns="0" bIns="0" numCol="1" anchor="ctr">
              <a:noAutofit/>
            </a:bodyPr>
            <a:lstStyle/>
            <a:p>
              <a:pPr lvl="0" defTabSz="457200">
                <a:defRPr sz="3200">
                  <a:solidFill>
                    <a:srgbClr val="FFFFFF"/>
                  </a:solidFill>
                  <a:effectLst>
                    <a:outerShdw blurRad="38100" dist="12700" dir="5400000" rotWithShape="0">
                      <a:srgbClr val="000000">
                        <a:alpha val="50000"/>
                      </a:srgbClr>
                    </a:outerShdw>
                  </a:effectLst>
                  <a:latin typeface="Optima"/>
                  <a:ea typeface="Optima"/>
                  <a:cs typeface="Optima"/>
                  <a:sym typeface="Optima"/>
                </a:defRPr>
              </a:pPr>
              <a:endParaRPr/>
            </a:p>
          </p:txBody>
        </p:sp>
        <p:sp>
          <p:nvSpPr>
            <p:cNvPr id="395" name="Shape 395"/>
            <p:cNvSpPr/>
            <p:nvPr/>
          </p:nvSpPr>
          <p:spPr>
            <a:xfrm>
              <a:off x="0" y="433613"/>
              <a:ext cx="2960335" cy="7172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457200">
                <a:defRPr sz="30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3000">
                  <a:solidFill>
                    <a:srgbClr val="FFFFFF"/>
                  </a:solidFill>
                  <a:effectLst>
                    <a:outerShdw blurRad="12700" dist="25400" dir="2700000" rotWithShape="0">
                      <a:srgbClr val="000000"/>
                    </a:outerShdw>
                  </a:effectLst>
                  <a:uFill>
                    <a:solidFill>
                      <a:srgbClr val="FFFFFF"/>
                    </a:solidFill>
                  </a:uFill>
                </a:rPr>
                <a:t>Application Core</a:t>
              </a:r>
            </a:p>
          </p:txBody>
        </p:sp>
      </p:grpSp>
      <p:sp>
        <p:nvSpPr>
          <p:cNvPr id="397" name="Shape 397"/>
          <p:cNvSpPr/>
          <p:nvPr/>
        </p:nvSpPr>
        <p:spPr>
          <a:xfrm>
            <a:off x="835392" y="4276786"/>
            <a:ext cx="901701" cy="38735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defRPr sz="2000">
                <a:solidFill>
                  <a:srgbClr val="363929"/>
                </a:solidFill>
                <a:latin typeface="Optima"/>
                <a:ea typeface="Optima"/>
                <a:cs typeface="Optima"/>
                <a:sym typeface="Optima"/>
              </a:defRPr>
            </a:lvl1pPr>
          </a:lstStyle>
          <a:p>
            <a:pPr lvl="0">
              <a:defRPr sz="1800">
                <a:solidFill>
                  <a:srgbClr val="000000"/>
                </a:solidFill>
              </a:defRPr>
            </a:pPr>
            <a:r>
              <a:rPr sz="2000">
                <a:solidFill>
                  <a:srgbClr val="363929"/>
                </a:solidFill>
              </a:rPr>
              <a:t>Level 1</a:t>
            </a:r>
          </a:p>
        </p:txBody>
      </p:sp>
      <p:sp>
        <p:nvSpPr>
          <p:cNvPr id="398" name="Shape 398"/>
          <p:cNvSpPr/>
          <p:nvPr/>
        </p:nvSpPr>
        <p:spPr>
          <a:xfrm>
            <a:off x="835392" y="2348306"/>
            <a:ext cx="901701" cy="38735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defRPr sz="2000">
                <a:solidFill>
                  <a:srgbClr val="363929"/>
                </a:solidFill>
                <a:latin typeface="Optima"/>
                <a:ea typeface="Optima"/>
                <a:cs typeface="Optima"/>
                <a:sym typeface="Optima"/>
              </a:defRPr>
            </a:lvl1pPr>
          </a:lstStyle>
          <a:p>
            <a:pPr lvl="0">
              <a:defRPr sz="1800">
                <a:solidFill>
                  <a:srgbClr val="000000"/>
                </a:solidFill>
              </a:defRPr>
            </a:pPr>
            <a:r>
              <a:rPr sz="2000">
                <a:solidFill>
                  <a:srgbClr val="363929"/>
                </a:solidFill>
              </a:rPr>
              <a:t>Level 2</a:t>
            </a:r>
          </a:p>
        </p:txBody>
      </p:sp>
      <p:sp>
        <p:nvSpPr>
          <p:cNvPr id="399" name="Shape 399"/>
          <p:cNvSpPr/>
          <p:nvPr/>
        </p:nvSpPr>
        <p:spPr>
          <a:xfrm>
            <a:off x="835392" y="520048"/>
            <a:ext cx="901701" cy="38735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defRPr sz="2000">
                <a:solidFill>
                  <a:srgbClr val="363929"/>
                </a:solidFill>
                <a:latin typeface="Optima"/>
                <a:ea typeface="Optima"/>
                <a:cs typeface="Optima"/>
                <a:sym typeface="Optima"/>
              </a:defRPr>
            </a:lvl1pPr>
          </a:lstStyle>
          <a:p>
            <a:pPr lvl="0">
              <a:defRPr sz="1800">
                <a:solidFill>
                  <a:srgbClr val="000000"/>
                </a:solidFill>
              </a:defRPr>
            </a:pPr>
            <a:r>
              <a:rPr sz="2000">
                <a:solidFill>
                  <a:srgbClr val="363929"/>
                </a:solidFill>
              </a:rPr>
              <a:t>Level 3</a:t>
            </a:r>
          </a:p>
        </p:txBody>
      </p:sp>
      <p:sp>
        <p:nvSpPr>
          <p:cNvPr id="406" name="Shape 406"/>
          <p:cNvSpPr/>
          <p:nvPr/>
        </p:nvSpPr>
        <p:spPr>
          <a:xfrm>
            <a:off x="5549459" y="5553821"/>
            <a:ext cx="648657" cy="89117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6011" y="12243"/>
                  <a:pt x="8811" y="5043"/>
                  <a:pt x="0" y="0"/>
                </a:cubicBezTo>
              </a:path>
            </a:pathLst>
          </a:custGeom>
          <a:ln w="88900">
            <a:solidFill>
              <a:srgbClr val="0365C0"/>
            </a:solidFill>
            <a:miter lim="400000"/>
            <a:headEnd type="triangle"/>
          </a:ln>
        </p:spPr>
        <p:txBody>
          <a:bodyPr/>
          <a:lstStyle/>
          <a:p>
            <a:pPr lvl="0"/>
            <a:endParaRPr/>
          </a:p>
        </p:txBody>
      </p:sp>
      <p:sp>
        <p:nvSpPr>
          <p:cNvPr id="407" name="Shape 407"/>
          <p:cNvSpPr/>
          <p:nvPr/>
        </p:nvSpPr>
        <p:spPr>
          <a:xfrm>
            <a:off x="6725839" y="5519988"/>
            <a:ext cx="520336" cy="9250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718" y="12444"/>
                  <a:pt x="13918" y="5244"/>
                  <a:pt x="21600" y="0"/>
                </a:cubicBezTo>
              </a:path>
            </a:pathLst>
          </a:custGeom>
          <a:ln w="88900">
            <a:solidFill>
              <a:srgbClr val="0365C0"/>
            </a:solidFill>
            <a:miter lim="400000"/>
            <a:headEnd type="triangle"/>
          </a:ln>
        </p:spPr>
        <p:txBody>
          <a:bodyPr/>
          <a:lstStyle/>
          <a:p>
            <a:pPr lvl="0"/>
            <a:endParaRPr/>
          </a:p>
        </p:txBody>
      </p:sp>
      <p:sp>
        <p:nvSpPr>
          <p:cNvPr id="408" name="Shape 408"/>
          <p:cNvSpPr/>
          <p:nvPr/>
        </p:nvSpPr>
        <p:spPr>
          <a:xfrm>
            <a:off x="3205611" y="3906048"/>
            <a:ext cx="2471492" cy="25389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88900">
            <a:solidFill>
              <a:srgbClr val="0365C0"/>
            </a:solidFill>
            <a:miter lim="400000"/>
            <a:headEnd type="triangle"/>
          </a:ln>
        </p:spPr>
        <p:txBody>
          <a:bodyPr/>
          <a:lstStyle/>
          <a:p>
            <a:pPr lvl="0"/>
            <a:endParaRPr/>
          </a:p>
        </p:txBody>
      </p:sp>
      <p:sp>
        <p:nvSpPr>
          <p:cNvPr id="409" name="Shape 409"/>
          <p:cNvSpPr/>
          <p:nvPr/>
        </p:nvSpPr>
        <p:spPr>
          <a:xfrm>
            <a:off x="7219450" y="3906053"/>
            <a:ext cx="2471487" cy="253894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88900">
            <a:solidFill>
              <a:srgbClr val="0365C0"/>
            </a:solidFill>
            <a:miter lim="400000"/>
            <a:headEnd type="triangle"/>
          </a:ln>
        </p:spPr>
        <p:txBody>
          <a:bodyPr/>
          <a:lstStyle/>
          <a:p>
            <a:pPr lvl="0"/>
            <a:endParaRPr/>
          </a:p>
        </p:txBody>
      </p:sp>
      <p:sp>
        <p:nvSpPr>
          <p:cNvPr id="410" name="Shape 410"/>
          <p:cNvSpPr/>
          <p:nvPr/>
        </p:nvSpPr>
        <p:spPr>
          <a:xfrm>
            <a:off x="6448276" y="3976892"/>
            <a:ext cx="1" cy="24681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4206" y="14400"/>
                  <a:pt x="11406" y="7200"/>
                  <a:pt x="21600" y="0"/>
                </a:cubicBezTo>
              </a:path>
            </a:pathLst>
          </a:custGeom>
          <a:ln w="88900">
            <a:solidFill>
              <a:srgbClr val="0365C0"/>
            </a:solidFill>
            <a:miter lim="400000"/>
            <a:headEnd type="triangle"/>
          </a:ln>
        </p:spPr>
        <p:txBody>
          <a:bodyPr/>
          <a:lstStyle/>
          <a:p>
            <a:pPr lvl="0"/>
            <a:endParaRPr/>
          </a:p>
        </p:txBody>
      </p:sp>
      <p:sp>
        <p:nvSpPr>
          <p:cNvPr id="411" name="Shape 411"/>
          <p:cNvSpPr/>
          <p:nvPr/>
        </p:nvSpPr>
        <p:spPr>
          <a:xfrm>
            <a:off x="6448276" y="2047149"/>
            <a:ext cx="2860143" cy="4849784"/>
          </a:xfrm>
          <a:custGeom>
            <a:avLst/>
            <a:gdLst/>
            <a:ahLst/>
            <a:cxnLst>
              <a:cxn ang="0">
                <a:pos x="wd2" y="hd2"/>
              </a:cxn>
              <a:cxn ang="5400000">
                <a:pos x="wd2" y="hd2"/>
              </a:cxn>
              <a:cxn ang="10800000">
                <a:pos x="wd2" y="hd2"/>
              </a:cxn>
              <a:cxn ang="16200000">
                <a:pos x="wd2" y="hd2"/>
              </a:cxn>
            </a:cxnLst>
            <a:rect l="0" t="0" r="r" b="b"/>
            <a:pathLst>
              <a:path w="16587" h="21600" extrusionOk="0">
                <a:moveTo>
                  <a:pt x="8584" y="21600"/>
                </a:moveTo>
                <a:cubicBezTo>
                  <a:pt x="21600" y="18125"/>
                  <a:pt x="18739" y="10925"/>
                  <a:pt x="0" y="0"/>
                </a:cubicBezTo>
              </a:path>
            </a:pathLst>
          </a:custGeom>
          <a:ln w="88900">
            <a:solidFill>
              <a:srgbClr val="0365C0"/>
            </a:solidFill>
            <a:miter lim="400000"/>
            <a:headEnd type="triangle"/>
          </a:ln>
        </p:spPr>
        <p:txBody>
          <a:bodyPr/>
          <a:lstStyle/>
          <a:p>
            <a:pPr lvl="0"/>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 name="Shape 413"/>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Scalable JS Application</a:t>
            </a:r>
          </a:p>
        </p:txBody>
      </p:sp>
      <p:sp>
        <p:nvSpPr>
          <p:cNvPr id="414" name="Shape 414"/>
          <p:cNvSpPr/>
          <p:nvPr/>
        </p:nvSpPr>
        <p:spPr>
          <a:xfrm>
            <a:off x="1140372" y="2548946"/>
            <a:ext cx="2878559" cy="1428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415" name="Shape 415"/>
          <p:cNvSpPr/>
          <p:nvPr/>
        </p:nvSpPr>
        <p:spPr>
          <a:xfrm>
            <a:off x="5008997" y="2548946"/>
            <a:ext cx="2878559" cy="1428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416" name="Shape 416"/>
          <p:cNvSpPr/>
          <p:nvPr/>
        </p:nvSpPr>
        <p:spPr>
          <a:xfrm>
            <a:off x="8877622" y="2548946"/>
            <a:ext cx="2878559" cy="1428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417" name="Shape 417"/>
          <p:cNvSpPr/>
          <p:nvPr/>
        </p:nvSpPr>
        <p:spPr>
          <a:xfrm>
            <a:off x="2869410" y="4477668"/>
            <a:ext cx="2878560" cy="1428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418" name="Shape 418"/>
          <p:cNvSpPr/>
          <p:nvPr/>
        </p:nvSpPr>
        <p:spPr>
          <a:xfrm>
            <a:off x="7085422" y="4477668"/>
            <a:ext cx="2878559" cy="1428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419" name="Shape 419"/>
          <p:cNvSpPr/>
          <p:nvPr/>
        </p:nvSpPr>
        <p:spPr>
          <a:xfrm>
            <a:off x="5008997" y="620223"/>
            <a:ext cx="2878559" cy="1428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420" name="Shape 420"/>
          <p:cNvSpPr/>
          <p:nvPr/>
        </p:nvSpPr>
        <p:spPr>
          <a:xfrm flipV="1">
            <a:off x="854823" y="4227364"/>
            <a:ext cx="11186907" cy="1"/>
          </a:xfrm>
          <a:prstGeom prst="line">
            <a:avLst/>
          </a:prstGeom>
          <a:ln w="101600">
            <a:solidFill>
              <a:srgbClr val="F39019"/>
            </a:solidFill>
            <a:miter lim="400000"/>
          </a:ln>
        </p:spPr>
        <p:txBody>
          <a:bodyPr lIns="0" tIns="0" rIns="0" bIns="0" anchor="ctr"/>
          <a:lstStyle/>
          <a:p>
            <a:pPr lvl="0" defTabSz="457200">
              <a:defRPr sz="3200">
                <a:solidFill>
                  <a:srgbClr val="FFFFFF"/>
                </a:solidFill>
                <a:effectLst>
                  <a:outerShdw blurRad="38100" dist="12700" dir="5400000" rotWithShape="0">
                    <a:srgbClr val="000000">
                      <a:alpha val="50000"/>
                    </a:srgbClr>
                  </a:outerShdw>
                </a:effectLst>
                <a:latin typeface="Optima"/>
                <a:ea typeface="Optima"/>
                <a:cs typeface="Optima"/>
                <a:sym typeface="Optima"/>
              </a:defRPr>
            </a:pPr>
            <a:endParaRPr/>
          </a:p>
        </p:txBody>
      </p:sp>
      <p:sp>
        <p:nvSpPr>
          <p:cNvPr id="421" name="Shape 421"/>
          <p:cNvSpPr/>
          <p:nvPr/>
        </p:nvSpPr>
        <p:spPr>
          <a:xfrm flipV="1">
            <a:off x="982500" y="2298642"/>
            <a:ext cx="11186908" cy="1"/>
          </a:xfrm>
          <a:prstGeom prst="line">
            <a:avLst/>
          </a:prstGeom>
          <a:ln w="101600">
            <a:solidFill>
              <a:srgbClr val="F39019"/>
            </a:solidFill>
            <a:miter lim="400000"/>
          </a:ln>
        </p:spPr>
        <p:txBody>
          <a:bodyPr lIns="0" tIns="0" rIns="0" bIns="0" anchor="ctr"/>
          <a:lstStyle/>
          <a:p>
            <a:pPr lvl="0" defTabSz="457200">
              <a:defRPr sz="3200">
                <a:solidFill>
                  <a:srgbClr val="FFFFFF"/>
                </a:solidFill>
                <a:effectLst>
                  <a:outerShdw blurRad="38100" dist="12700" dir="5400000" rotWithShape="0">
                    <a:srgbClr val="000000">
                      <a:alpha val="50000"/>
                    </a:srgbClr>
                  </a:outerShdw>
                </a:effectLst>
                <a:latin typeface="Optima"/>
                <a:ea typeface="Optima"/>
                <a:cs typeface="Optima"/>
                <a:sym typeface="Optima"/>
              </a:defRPr>
            </a:pPr>
            <a:endParaRPr/>
          </a:p>
        </p:txBody>
      </p:sp>
      <p:grpSp>
        <p:nvGrpSpPr>
          <p:cNvPr id="424" name="Group 424"/>
          <p:cNvGrpSpPr/>
          <p:nvPr/>
        </p:nvGrpSpPr>
        <p:grpSpPr>
          <a:xfrm>
            <a:off x="4968109" y="6444998"/>
            <a:ext cx="2960335" cy="1584446"/>
            <a:chOff x="0" y="0"/>
            <a:chExt cx="2960334" cy="1584445"/>
          </a:xfrm>
        </p:grpSpPr>
        <p:sp>
          <p:nvSpPr>
            <p:cNvPr id="422" name="Shape 422"/>
            <p:cNvSpPr/>
            <p:nvPr/>
          </p:nvSpPr>
          <p:spPr>
            <a:xfrm>
              <a:off x="0" y="-1"/>
              <a:ext cx="2960335" cy="1584447"/>
            </a:xfrm>
            <a:prstGeom prst="rect">
              <a:avLst/>
            </a:prstGeom>
            <a:solidFill>
              <a:srgbClr val="F5D328"/>
            </a:solidFill>
            <a:ln w="12700" cap="flat">
              <a:noFill/>
              <a:miter lim="400000"/>
            </a:ln>
            <a:effectLst>
              <a:outerShdw blurRad="50800" dist="12700" rotWithShape="0">
                <a:srgbClr val="000000">
                  <a:alpha val="50000"/>
                </a:srgbClr>
              </a:outerShdw>
            </a:effectLst>
          </p:spPr>
          <p:txBody>
            <a:bodyPr wrap="square" lIns="0" tIns="0" rIns="0" bIns="0" numCol="1" anchor="ctr">
              <a:noAutofit/>
            </a:bodyPr>
            <a:lstStyle/>
            <a:p>
              <a:pPr lvl="0" defTabSz="457200">
                <a:defRPr sz="3200">
                  <a:solidFill>
                    <a:srgbClr val="FFFFFF"/>
                  </a:solidFill>
                  <a:effectLst>
                    <a:outerShdw blurRad="38100" dist="12700" dir="5400000" rotWithShape="0">
                      <a:srgbClr val="000000">
                        <a:alpha val="50000"/>
                      </a:srgbClr>
                    </a:outerShdw>
                  </a:effectLst>
                  <a:latin typeface="Optima"/>
                  <a:ea typeface="Optima"/>
                  <a:cs typeface="Optima"/>
                  <a:sym typeface="Optima"/>
                </a:defRPr>
              </a:pPr>
              <a:endParaRPr/>
            </a:p>
          </p:txBody>
        </p:sp>
        <p:sp>
          <p:nvSpPr>
            <p:cNvPr id="423" name="Shape 423"/>
            <p:cNvSpPr/>
            <p:nvPr/>
          </p:nvSpPr>
          <p:spPr>
            <a:xfrm>
              <a:off x="0" y="433613"/>
              <a:ext cx="2960335" cy="7172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457200">
                <a:defRPr sz="30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3000">
                  <a:solidFill>
                    <a:srgbClr val="FFFFFF"/>
                  </a:solidFill>
                  <a:effectLst>
                    <a:outerShdw blurRad="12700" dist="25400" dir="2700000" rotWithShape="0">
                      <a:srgbClr val="000000"/>
                    </a:outerShdw>
                  </a:effectLst>
                  <a:uFill>
                    <a:solidFill>
                      <a:srgbClr val="FFFFFF"/>
                    </a:solidFill>
                  </a:uFill>
                </a:rPr>
                <a:t>Sandbox</a:t>
              </a:r>
            </a:p>
          </p:txBody>
        </p:sp>
      </p:grpSp>
      <p:sp>
        <p:nvSpPr>
          <p:cNvPr id="425" name="Shape 425"/>
          <p:cNvSpPr/>
          <p:nvPr/>
        </p:nvSpPr>
        <p:spPr>
          <a:xfrm>
            <a:off x="835392" y="4276786"/>
            <a:ext cx="901701" cy="38735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defRPr sz="2000">
                <a:solidFill>
                  <a:srgbClr val="363929"/>
                </a:solidFill>
                <a:latin typeface="Optima"/>
                <a:ea typeface="Optima"/>
                <a:cs typeface="Optima"/>
                <a:sym typeface="Optima"/>
              </a:defRPr>
            </a:lvl1pPr>
          </a:lstStyle>
          <a:p>
            <a:pPr lvl="0">
              <a:defRPr sz="1800">
                <a:solidFill>
                  <a:srgbClr val="000000"/>
                </a:solidFill>
              </a:defRPr>
            </a:pPr>
            <a:r>
              <a:rPr sz="2000">
                <a:solidFill>
                  <a:srgbClr val="363929"/>
                </a:solidFill>
              </a:rPr>
              <a:t>Level 1</a:t>
            </a:r>
          </a:p>
        </p:txBody>
      </p:sp>
      <p:sp>
        <p:nvSpPr>
          <p:cNvPr id="426" name="Shape 426"/>
          <p:cNvSpPr/>
          <p:nvPr/>
        </p:nvSpPr>
        <p:spPr>
          <a:xfrm>
            <a:off x="835392" y="2348306"/>
            <a:ext cx="901701" cy="38735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defRPr sz="2000">
                <a:solidFill>
                  <a:srgbClr val="363929"/>
                </a:solidFill>
                <a:latin typeface="Optima"/>
                <a:ea typeface="Optima"/>
                <a:cs typeface="Optima"/>
                <a:sym typeface="Optima"/>
              </a:defRPr>
            </a:lvl1pPr>
          </a:lstStyle>
          <a:p>
            <a:pPr lvl="0">
              <a:defRPr sz="1800">
                <a:solidFill>
                  <a:srgbClr val="000000"/>
                </a:solidFill>
              </a:defRPr>
            </a:pPr>
            <a:r>
              <a:rPr sz="2000">
                <a:solidFill>
                  <a:srgbClr val="363929"/>
                </a:solidFill>
              </a:rPr>
              <a:t>Level 2</a:t>
            </a:r>
          </a:p>
        </p:txBody>
      </p:sp>
      <p:sp>
        <p:nvSpPr>
          <p:cNvPr id="427" name="Shape 427"/>
          <p:cNvSpPr/>
          <p:nvPr/>
        </p:nvSpPr>
        <p:spPr>
          <a:xfrm>
            <a:off x="835392" y="520048"/>
            <a:ext cx="901701" cy="38735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defRPr sz="2000">
                <a:solidFill>
                  <a:srgbClr val="363929"/>
                </a:solidFill>
                <a:latin typeface="Optima"/>
                <a:ea typeface="Optima"/>
                <a:cs typeface="Optima"/>
                <a:sym typeface="Optima"/>
              </a:defRPr>
            </a:lvl1pPr>
          </a:lstStyle>
          <a:p>
            <a:pPr lvl="0">
              <a:defRPr sz="1800">
                <a:solidFill>
                  <a:srgbClr val="000000"/>
                </a:solidFill>
              </a:defRPr>
            </a:pPr>
            <a:r>
              <a:rPr sz="2000">
                <a:solidFill>
                  <a:srgbClr val="363929"/>
                </a:solidFill>
              </a:rPr>
              <a:t>Level 3</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 name="Shape 429"/>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Scalable JS Application</a:t>
            </a:r>
          </a:p>
        </p:txBody>
      </p:sp>
      <p:sp>
        <p:nvSpPr>
          <p:cNvPr id="430" name="Shape 430"/>
          <p:cNvSpPr/>
          <p:nvPr/>
        </p:nvSpPr>
        <p:spPr>
          <a:xfrm>
            <a:off x="1140372" y="2548946"/>
            <a:ext cx="2878559" cy="1428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431" name="Shape 431"/>
          <p:cNvSpPr/>
          <p:nvPr/>
        </p:nvSpPr>
        <p:spPr>
          <a:xfrm>
            <a:off x="5008997" y="2548946"/>
            <a:ext cx="2878559" cy="1428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432" name="Shape 432"/>
          <p:cNvSpPr/>
          <p:nvPr/>
        </p:nvSpPr>
        <p:spPr>
          <a:xfrm>
            <a:off x="8877622" y="2548946"/>
            <a:ext cx="2878559" cy="1428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433" name="Shape 433"/>
          <p:cNvSpPr/>
          <p:nvPr/>
        </p:nvSpPr>
        <p:spPr>
          <a:xfrm>
            <a:off x="2869410" y="4477668"/>
            <a:ext cx="2878560" cy="1428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434" name="Shape 434"/>
          <p:cNvSpPr/>
          <p:nvPr/>
        </p:nvSpPr>
        <p:spPr>
          <a:xfrm>
            <a:off x="7085422" y="4477668"/>
            <a:ext cx="2878559" cy="1428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435" name="Shape 435"/>
          <p:cNvSpPr/>
          <p:nvPr/>
        </p:nvSpPr>
        <p:spPr>
          <a:xfrm>
            <a:off x="5008997" y="620223"/>
            <a:ext cx="2878559" cy="1428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5D328"/>
          </a:solidFill>
          <a:ln w="12700">
            <a:miter lim="400000"/>
          </a:ln>
          <a:extLst>
            <a:ext uri="{C572A759-6A51-4108-AA02-DFA0A04FC94B}">
              <ma14:wrappingTextBoxFlag xmlns="" xmlns:ma14="http://schemas.microsoft.com/office/mac/drawingml/2011/main" val="1"/>
            </a:ext>
          </a:extLst>
        </p:spPr>
        <p:txBody>
          <a:bodyPr lIns="0" tIns="0" rIns="0" bIns="0" anchor="ctr"/>
          <a:lstStyle>
            <a:lvl1pPr defTabSz="457200">
              <a:defRPr sz="3000">
                <a:solidFill>
                  <a:srgbClr val="FFFFFF"/>
                </a:solidFill>
                <a:effectLst>
                  <a:outerShdw blurRad="38100" dist="12700" dir="5400000" rotWithShape="0">
                    <a:srgbClr val="000000">
                      <a:alpha val="50000"/>
                    </a:srgbClr>
                  </a:outerShdw>
                </a:effectLst>
                <a:latin typeface="Optima"/>
                <a:ea typeface="Optima"/>
                <a:cs typeface="Optima"/>
                <a:sym typeface="Optima"/>
              </a:defRPr>
            </a:lvl1pPr>
          </a:lstStyle>
          <a:p>
            <a:pPr lvl="0">
              <a:defRPr sz="1800">
                <a:solidFill>
                  <a:srgbClr val="000000"/>
                </a:solidFill>
                <a:effectLst/>
              </a:defRPr>
            </a:pPr>
            <a:r>
              <a:rPr sz="3000">
                <a:solidFill>
                  <a:srgbClr val="FFFFFF"/>
                </a:solidFill>
                <a:effectLst>
                  <a:outerShdw blurRad="38100" dist="12700" dir="5400000" rotWithShape="0">
                    <a:srgbClr val="000000">
                      <a:alpha val="50000"/>
                    </a:srgbClr>
                  </a:outerShdw>
                </a:effectLst>
              </a:rPr>
              <a:t>Module</a:t>
            </a:r>
          </a:p>
        </p:txBody>
      </p:sp>
      <p:sp>
        <p:nvSpPr>
          <p:cNvPr id="436" name="Shape 436"/>
          <p:cNvSpPr/>
          <p:nvPr/>
        </p:nvSpPr>
        <p:spPr>
          <a:xfrm flipV="1">
            <a:off x="854823" y="4227364"/>
            <a:ext cx="11186907" cy="1"/>
          </a:xfrm>
          <a:prstGeom prst="line">
            <a:avLst/>
          </a:prstGeom>
          <a:ln w="101600">
            <a:solidFill>
              <a:srgbClr val="F39019"/>
            </a:solidFill>
            <a:miter lim="400000"/>
          </a:ln>
        </p:spPr>
        <p:txBody>
          <a:bodyPr lIns="0" tIns="0" rIns="0" bIns="0" anchor="ctr"/>
          <a:lstStyle/>
          <a:p>
            <a:pPr lvl="0" defTabSz="457200">
              <a:defRPr sz="3200">
                <a:solidFill>
                  <a:srgbClr val="FFFFFF"/>
                </a:solidFill>
                <a:effectLst>
                  <a:outerShdw blurRad="38100" dist="12700" dir="5400000" rotWithShape="0">
                    <a:srgbClr val="000000">
                      <a:alpha val="50000"/>
                    </a:srgbClr>
                  </a:outerShdw>
                </a:effectLst>
                <a:latin typeface="Optima"/>
                <a:ea typeface="Optima"/>
                <a:cs typeface="Optima"/>
                <a:sym typeface="Optima"/>
              </a:defRPr>
            </a:pPr>
            <a:endParaRPr/>
          </a:p>
        </p:txBody>
      </p:sp>
      <p:sp>
        <p:nvSpPr>
          <p:cNvPr id="437" name="Shape 437"/>
          <p:cNvSpPr/>
          <p:nvPr/>
        </p:nvSpPr>
        <p:spPr>
          <a:xfrm flipV="1">
            <a:off x="982500" y="2298642"/>
            <a:ext cx="11186908" cy="1"/>
          </a:xfrm>
          <a:prstGeom prst="line">
            <a:avLst/>
          </a:prstGeom>
          <a:ln w="101600">
            <a:solidFill>
              <a:srgbClr val="F39019"/>
            </a:solidFill>
            <a:miter lim="400000"/>
          </a:ln>
        </p:spPr>
        <p:txBody>
          <a:bodyPr lIns="0" tIns="0" rIns="0" bIns="0" anchor="ctr"/>
          <a:lstStyle/>
          <a:p>
            <a:pPr lvl="0" defTabSz="457200">
              <a:defRPr sz="3200">
                <a:solidFill>
                  <a:srgbClr val="FFFFFF"/>
                </a:solidFill>
                <a:effectLst>
                  <a:outerShdw blurRad="38100" dist="12700" dir="5400000" rotWithShape="0">
                    <a:srgbClr val="000000">
                      <a:alpha val="50000"/>
                    </a:srgbClr>
                  </a:outerShdw>
                </a:effectLst>
                <a:latin typeface="Optima"/>
                <a:ea typeface="Optima"/>
                <a:cs typeface="Optima"/>
                <a:sym typeface="Optima"/>
              </a:defRPr>
            </a:pPr>
            <a:endParaRPr/>
          </a:p>
        </p:txBody>
      </p:sp>
      <p:grpSp>
        <p:nvGrpSpPr>
          <p:cNvPr id="440" name="Group 440"/>
          <p:cNvGrpSpPr/>
          <p:nvPr/>
        </p:nvGrpSpPr>
        <p:grpSpPr>
          <a:xfrm>
            <a:off x="4968109" y="6444998"/>
            <a:ext cx="2960335" cy="1584446"/>
            <a:chOff x="0" y="0"/>
            <a:chExt cx="2960334" cy="1584445"/>
          </a:xfrm>
        </p:grpSpPr>
        <p:sp>
          <p:nvSpPr>
            <p:cNvPr id="438" name="Shape 438"/>
            <p:cNvSpPr/>
            <p:nvPr/>
          </p:nvSpPr>
          <p:spPr>
            <a:xfrm>
              <a:off x="0" y="-1"/>
              <a:ext cx="2960335" cy="1584447"/>
            </a:xfrm>
            <a:prstGeom prst="rect">
              <a:avLst/>
            </a:prstGeom>
            <a:solidFill>
              <a:srgbClr val="F5D328"/>
            </a:solidFill>
            <a:ln w="12700" cap="flat">
              <a:noFill/>
              <a:miter lim="400000"/>
            </a:ln>
            <a:effectLst>
              <a:outerShdw blurRad="50800" dist="12700" rotWithShape="0">
                <a:srgbClr val="000000">
                  <a:alpha val="50000"/>
                </a:srgbClr>
              </a:outerShdw>
            </a:effectLst>
          </p:spPr>
          <p:txBody>
            <a:bodyPr wrap="square" lIns="0" tIns="0" rIns="0" bIns="0" numCol="1" anchor="ctr">
              <a:noAutofit/>
            </a:bodyPr>
            <a:lstStyle/>
            <a:p>
              <a:pPr lvl="0" defTabSz="457200">
                <a:defRPr sz="3200">
                  <a:solidFill>
                    <a:srgbClr val="FFFFFF"/>
                  </a:solidFill>
                  <a:effectLst>
                    <a:outerShdw blurRad="38100" dist="12700" dir="5400000" rotWithShape="0">
                      <a:srgbClr val="000000">
                        <a:alpha val="50000"/>
                      </a:srgbClr>
                    </a:outerShdw>
                  </a:effectLst>
                  <a:latin typeface="Optima"/>
                  <a:ea typeface="Optima"/>
                  <a:cs typeface="Optima"/>
                  <a:sym typeface="Optima"/>
                </a:defRPr>
              </a:pPr>
              <a:endParaRPr/>
            </a:p>
          </p:txBody>
        </p:sp>
        <p:sp>
          <p:nvSpPr>
            <p:cNvPr id="439" name="Shape 439"/>
            <p:cNvSpPr/>
            <p:nvPr/>
          </p:nvSpPr>
          <p:spPr>
            <a:xfrm>
              <a:off x="0" y="433613"/>
              <a:ext cx="2960335" cy="71729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lvl1pPr defTabSz="457200">
                <a:defRPr sz="3000">
                  <a:solidFill>
                    <a:srgbClr val="FFFFFF"/>
                  </a:solidFill>
                  <a:effectLst>
                    <a:outerShdw blurRad="12700" dist="25400" dir="2700000" rotWithShape="0">
                      <a:srgbClr val="000000"/>
                    </a:outerShdw>
                  </a:effectLst>
                  <a:uFill>
                    <a:solidFill>
                      <a:srgbClr val="FFFFFF"/>
                    </a:solidFill>
                  </a:uFill>
                  <a:latin typeface="Optima"/>
                  <a:ea typeface="Optima"/>
                  <a:cs typeface="Optima"/>
                  <a:sym typeface="Optima"/>
                </a:defRPr>
              </a:lvl1pPr>
            </a:lstStyle>
            <a:p>
              <a:pPr lvl="0">
                <a:defRPr sz="1800">
                  <a:solidFill>
                    <a:srgbClr val="000000"/>
                  </a:solidFill>
                  <a:effectLst/>
                  <a:uFillTx/>
                </a:defRPr>
              </a:pPr>
              <a:r>
                <a:rPr sz="3000">
                  <a:solidFill>
                    <a:srgbClr val="FFFFFF"/>
                  </a:solidFill>
                  <a:effectLst>
                    <a:outerShdw blurRad="12700" dist="25400" dir="2700000" rotWithShape="0">
                      <a:srgbClr val="000000"/>
                    </a:outerShdw>
                  </a:effectLst>
                  <a:uFill>
                    <a:solidFill>
                      <a:srgbClr val="FFFFFF"/>
                    </a:solidFill>
                  </a:uFill>
                </a:rPr>
                <a:t>Sandbox</a:t>
              </a:r>
            </a:p>
          </p:txBody>
        </p:sp>
      </p:grpSp>
      <p:sp>
        <p:nvSpPr>
          <p:cNvPr id="441" name="Shape 441"/>
          <p:cNvSpPr/>
          <p:nvPr/>
        </p:nvSpPr>
        <p:spPr>
          <a:xfrm>
            <a:off x="835392" y="4276786"/>
            <a:ext cx="901701" cy="38735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defRPr sz="2000">
                <a:solidFill>
                  <a:srgbClr val="363929"/>
                </a:solidFill>
                <a:latin typeface="Optima"/>
                <a:ea typeface="Optima"/>
                <a:cs typeface="Optima"/>
                <a:sym typeface="Optima"/>
              </a:defRPr>
            </a:lvl1pPr>
          </a:lstStyle>
          <a:p>
            <a:pPr lvl="0">
              <a:defRPr sz="1800">
                <a:solidFill>
                  <a:srgbClr val="000000"/>
                </a:solidFill>
              </a:defRPr>
            </a:pPr>
            <a:r>
              <a:rPr sz="2000">
                <a:solidFill>
                  <a:srgbClr val="363929"/>
                </a:solidFill>
              </a:rPr>
              <a:t>Level 1</a:t>
            </a:r>
          </a:p>
        </p:txBody>
      </p:sp>
      <p:sp>
        <p:nvSpPr>
          <p:cNvPr id="442" name="Shape 442"/>
          <p:cNvSpPr/>
          <p:nvPr/>
        </p:nvSpPr>
        <p:spPr>
          <a:xfrm>
            <a:off x="835392" y="2348306"/>
            <a:ext cx="901701" cy="38735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defRPr sz="2000">
                <a:solidFill>
                  <a:srgbClr val="363929"/>
                </a:solidFill>
                <a:latin typeface="Optima"/>
                <a:ea typeface="Optima"/>
                <a:cs typeface="Optima"/>
                <a:sym typeface="Optima"/>
              </a:defRPr>
            </a:lvl1pPr>
          </a:lstStyle>
          <a:p>
            <a:pPr lvl="0">
              <a:defRPr sz="1800">
                <a:solidFill>
                  <a:srgbClr val="000000"/>
                </a:solidFill>
              </a:defRPr>
            </a:pPr>
            <a:r>
              <a:rPr sz="2000">
                <a:solidFill>
                  <a:srgbClr val="363929"/>
                </a:solidFill>
              </a:rPr>
              <a:t>Level 2</a:t>
            </a:r>
          </a:p>
        </p:txBody>
      </p:sp>
      <p:sp>
        <p:nvSpPr>
          <p:cNvPr id="443" name="Shape 443"/>
          <p:cNvSpPr/>
          <p:nvPr/>
        </p:nvSpPr>
        <p:spPr>
          <a:xfrm>
            <a:off x="835392" y="520048"/>
            <a:ext cx="901701" cy="387352"/>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lvl1pPr defTabSz="457200">
              <a:defRPr sz="2000">
                <a:solidFill>
                  <a:srgbClr val="363929"/>
                </a:solidFill>
                <a:latin typeface="Optima"/>
                <a:ea typeface="Optima"/>
                <a:cs typeface="Optima"/>
                <a:sym typeface="Optima"/>
              </a:defRPr>
            </a:lvl1pPr>
          </a:lstStyle>
          <a:p>
            <a:pPr lvl="0">
              <a:defRPr sz="1800">
                <a:solidFill>
                  <a:srgbClr val="000000"/>
                </a:solidFill>
              </a:defRPr>
            </a:pPr>
            <a:r>
              <a:rPr sz="2000">
                <a:solidFill>
                  <a:srgbClr val="363929"/>
                </a:solidFill>
              </a:rPr>
              <a:t>Level 3</a:t>
            </a:r>
          </a:p>
        </p:txBody>
      </p:sp>
      <p:sp>
        <p:nvSpPr>
          <p:cNvPr id="448" name="Shape 448"/>
          <p:cNvSpPr/>
          <p:nvPr/>
        </p:nvSpPr>
        <p:spPr>
          <a:xfrm>
            <a:off x="5657261" y="5441638"/>
            <a:ext cx="672625" cy="10033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7518" y="11726"/>
                  <a:pt x="10318" y="4526"/>
                  <a:pt x="0" y="0"/>
                </a:cubicBezTo>
              </a:path>
            </a:pathLst>
          </a:custGeom>
          <a:ln w="88900">
            <a:solidFill>
              <a:srgbClr val="0365C0"/>
            </a:solidFill>
            <a:custDash>
              <a:ds d="200000" sp="200000"/>
            </a:custDash>
            <a:miter lim="400000"/>
            <a:headEnd type="triangle"/>
          </a:ln>
        </p:spPr>
        <p:txBody>
          <a:bodyPr/>
          <a:lstStyle/>
          <a:p>
            <a:pPr lvl="0"/>
            <a:endParaRPr/>
          </a:p>
        </p:txBody>
      </p:sp>
      <p:sp>
        <p:nvSpPr>
          <p:cNvPr id="449" name="Shape 449"/>
          <p:cNvSpPr/>
          <p:nvPr/>
        </p:nvSpPr>
        <p:spPr>
          <a:xfrm>
            <a:off x="6863285" y="3946711"/>
            <a:ext cx="346785" cy="2498291"/>
          </a:xfrm>
          <a:custGeom>
            <a:avLst/>
            <a:gdLst/>
            <a:ahLst/>
            <a:cxnLst>
              <a:cxn ang="0">
                <a:pos x="wd2" y="hd2"/>
              </a:cxn>
              <a:cxn ang="5400000">
                <a:pos x="wd2" y="hd2"/>
              </a:cxn>
              <a:cxn ang="10800000">
                <a:pos x="wd2" y="hd2"/>
              </a:cxn>
              <a:cxn ang="16200000">
                <a:pos x="wd2" y="hd2"/>
              </a:cxn>
            </a:cxnLst>
            <a:rect l="0" t="0" r="r" b="b"/>
            <a:pathLst>
              <a:path w="16283" h="21600" extrusionOk="0">
                <a:moveTo>
                  <a:pt x="0" y="0"/>
                </a:moveTo>
                <a:cubicBezTo>
                  <a:pt x="20161" y="7510"/>
                  <a:pt x="21600" y="14710"/>
                  <a:pt x="4317" y="21600"/>
                </a:cubicBezTo>
              </a:path>
            </a:pathLst>
          </a:custGeom>
          <a:ln w="88900">
            <a:solidFill>
              <a:srgbClr val="00882B"/>
            </a:solidFill>
            <a:custDash>
              <a:ds d="200000" sp="200000"/>
            </a:custDash>
            <a:miter lim="400000"/>
            <a:headEnd type="triangle"/>
          </a:ln>
        </p:spPr>
        <p:txBody>
          <a:bodyPr/>
          <a:lstStyle/>
          <a:p>
            <a:pPr lvl="0"/>
            <a:endParaRPr/>
          </a:p>
        </p:txBody>
      </p:sp>
      <p:sp>
        <p:nvSpPr>
          <p:cNvPr id="450" name="Shape 450"/>
          <p:cNvSpPr/>
          <p:nvPr/>
        </p:nvSpPr>
        <p:spPr>
          <a:xfrm>
            <a:off x="7214550" y="3867477"/>
            <a:ext cx="1070506" cy="2577522"/>
          </a:xfrm>
          <a:custGeom>
            <a:avLst/>
            <a:gdLst/>
            <a:ahLst/>
            <a:cxnLst>
              <a:cxn ang="0">
                <a:pos x="wd2" y="hd2"/>
              </a:cxn>
              <a:cxn ang="5400000">
                <a:pos x="wd2" y="hd2"/>
              </a:cxn>
              <a:cxn ang="10800000">
                <a:pos x="wd2" y="hd2"/>
              </a:cxn>
              <a:cxn ang="16200000">
                <a:pos x="wd2" y="hd2"/>
              </a:cxn>
            </a:cxnLst>
            <a:rect l="0" t="0" r="r" b="b"/>
            <a:pathLst>
              <a:path w="16795" h="21600" extrusionOk="0">
                <a:moveTo>
                  <a:pt x="10268" y="21600"/>
                </a:moveTo>
                <a:cubicBezTo>
                  <a:pt x="21600" y="15782"/>
                  <a:pt x="18177" y="8582"/>
                  <a:pt x="0" y="0"/>
                </a:cubicBezTo>
              </a:path>
            </a:pathLst>
          </a:custGeom>
          <a:ln w="88900">
            <a:solidFill>
              <a:srgbClr val="0365C0"/>
            </a:solidFill>
            <a:custDash>
              <a:ds d="200000" sp="200000"/>
            </a:custDash>
            <a:miter lim="400000"/>
            <a:headEnd type="triangle"/>
          </a:ln>
        </p:spPr>
        <p:txBody>
          <a:bodyPr/>
          <a:lstStyle/>
          <a:p>
            <a:pPr lvl="0"/>
            <a:endParaRPr/>
          </a:p>
        </p:txBody>
      </p:sp>
      <p:sp>
        <p:nvSpPr>
          <p:cNvPr id="451" name="Shape 451"/>
          <p:cNvSpPr/>
          <p:nvPr/>
        </p:nvSpPr>
        <p:spPr>
          <a:xfrm>
            <a:off x="5336697" y="2019269"/>
            <a:ext cx="705244" cy="4425763"/>
          </a:xfrm>
          <a:custGeom>
            <a:avLst/>
            <a:gdLst/>
            <a:ahLst/>
            <a:cxnLst>
              <a:cxn ang="0">
                <a:pos x="wd2" y="hd2"/>
              </a:cxn>
              <a:cxn ang="5400000">
                <a:pos x="wd2" y="hd2"/>
              </a:cxn>
              <a:cxn ang="10800000">
                <a:pos x="wd2" y="hd2"/>
              </a:cxn>
              <a:cxn ang="16200000">
                <a:pos x="wd2" y="hd2"/>
              </a:cxn>
            </a:cxnLst>
            <a:rect l="0" t="0" r="r" b="b"/>
            <a:pathLst>
              <a:path w="16272" h="21600" extrusionOk="0">
                <a:moveTo>
                  <a:pt x="16272" y="0"/>
                </a:moveTo>
                <a:cubicBezTo>
                  <a:pt x="-3982" y="8031"/>
                  <a:pt x="-5328" y="15231"/>
                  <a:pt x="12234" y="21600"/>
                </a:cubicBezTo>
              </a:path>
            </a:pathLst>
          </a:custGeom>
          <a:ln w="88900">
            <a:solidFill>
              <a:srgbClr val="00882B"/>
            </a:solidFill>
            <a:custDash>
              <a:ds d="200000" sp="200000"/>
            </a:custDash>
            <a:miter lim="400000"/>
            <a:headEnd type="triangle"/>
          </a:ln>
        </p:spPr>
        <p:txBody>
          <a:bodyPr/>
          <a:lstStyle/>
          <a:p>
            <a:pPr lvl="0"/>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pasted-image.tif"/>
          <p:cNvPicPr/>
          <p:nvPr/>
        </p:nvPicPr>
        <p:blipFill>
          <a:blip r:embed="rId2">
            <a:extLst/>
          </a:blip>
          <a:stretch>
            <a:fillRect/>
          </a:stretch>
        </p:blipFill>
        <p:spPr>
          <a:xfrm>
            <a:off x="6829867" y="3986884"/>
            <a:ext cx="5152089" cy="916946"/>
          </a:xfrm>
          <a:prstGeom prst="rect">
            <a:avLst/>
          </a:prstGeom>
          <a:ln w="12700">
            <a:miter lim="400000"/>
          </a:ln>
        </p:spPr>
      </p:pic>
      <p:sp>
        <p:nvSpPr>
          <p:cNvPr id="454" name="Shape 454"/>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backbone</a:t>
            </a:r>
          </a:p>
        </p:txBody>
      </p:sp>
      <p:sp>
        <p:nvSpPr>
          <p:cNvPr id="455" name="Shape 455"/>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library, not a framework</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7" name="pasted-image.tif"/>
          <p:cNvPicPr/>
          <p:nvPr/>
        </p:nvPicPr>
        <p:blipFill>
          <a:blip r:embed="rId2">
            <a:extLst/>
          </a:blip>
          <a:stretch>
            <a:fillRect/>
          </a:stretch>
        </p:blipFill>
        <p:spPr>
          <a:xfrm>
            <a:off x="3926356" y="721995"/>
            <a:ext cx="5152088" cy="916947"/>
          </a:xfrm>
          <a:prstGeom prst="rect">
            <a:avLst/>
          </a:prstGeom>
          <a:ln w="12700">
            <a:miter lim="400000"/>
          </a:ln>
        </p:spPr>
      </p:pic>
      <p:sp>
        <p:nvSpPr>
          <p:cNvPr id="458" name="Shape 458"/>
          <p:cNvSpPr/>
          <p:nvPr/>
        </p:nvSpPr>
        <p:spPr>
          <a:xfrm>
            <a:off x="5685780" y="1899646"/>
            <a:ext cx="1633240" cy="6223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535353"/>
                </a:solidFill>
              </a:rPr>
              <a:t>provides</a:t>
            </a:r>
          </a:p>
        </p:txBody>
      </p:sp>
      <p:sp>
        <p:nvSpPr>
          <p:cNvPr id="459" name="Shape 459"/>
          <p:cNvSpPr/>
          <p:nvPr/>
        </p:nvSpPr>
        <p:spPr>
          <a:xfrm>
            <a:off x="629069" y="3176510"/>
            <a:ext cx="6979755" cy="2705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407504" lvl="0" indent="-407504" algn="l">
              <a:buClr>
                <a:srgbClr val="535353"/>
              </a:buClr>
              <a:buSzPct val="82000"/>
              <a:buChar char="•"/>
              <a:defRPr sz="1800">
                <a:solidFill>
                  <a:srgbClr val="000000"/>
                </a:solidFill>
              </a:defRPr>
            </a:pPr>
            <a:r>
              <a:rPr sz="3600">
                <a:solidFill>
                  <a:srgbClr val="535353"/>
                </a:solidFill>
              </a:rPr>
              <a:t>Model (and Collection of models)</a:t>
            </a:r>
          </a:p>
          <a:p>
            <a:pPr marL="407504" lvl="0" indent="-407504" algn="l">
              <a:buClr>
                <a:srgbClr val="535353"/>
              </a:buClr>
              <a:buSzPct val="82000"/>
              <a:buChar char="•"/>
              <a:defRPr sz="1800">
                <a:solidFill>
                  <a:srgbClr val="000000"/>
                </a:solidFill>
              </a:defRPr>
            </a:pPr>
            <a:r>
              <a:rPr sz="3600">
                <a:solidFill>
                  <a:srgbClr val="535353"/>
                </a:solidFill>
              </a:rPr>
              <a:t>View</a:t>
            </a:r>
          </a:p>
          <a:p>
            <a:pPr marL="407504" lvl="0" indent="-407504" algn="l">
              <a:buClr>
                <a:srgbClr val="535353"/>
              </a:buClr>
              <a:buSzPct val="82000"/>
              <a:buChar char="•"/>
              <a:defRPr sz="1800">
                <a:solidFill>
                  <a:srgbClr val="000000"/>
                </a:solidFill>
              </a:defRPr>
            </a:pPr>
            <a:r>
              <a:rPr sz="3600">
                <a:solidFill>
                  <a:srgbClr val="535353"/>
                </a:solidFill>
              </a:rPr>
              <a:t>Routing</a:t>
            </a:r>
          </a:p>
          <a:p>
            <a:pPr marL="407504" lvl="0" indent="-407504" algn="l">
              <a:buClr>
                <a:srgbClr val="535353"/>
              </a:buClr>
              <a:buSzPct val="82000"/>
              <a:buChar char="•"/>
              <a:defRPr sz="1800">
                <a:solidFill>
                  <a:srgbClr val="000000"/>
                </a:solidFill>
              </a:defRPr>
            </a:pPr>
            <a:r>
              <a:rPr sz="3600">
                <a:solidFill>
                  <a:srgbClr val="535353"/>
                </a:solidFill>
              </a:rPr>
              <a:t>Events (can be used as ViewModel)</a:t>
            </a:r>
          </a:p>
        </p:txBody>
      </p:sp>
      <p:sp>
        <p:nvSpPr>
          <p:cNvPr id="460" name="Shape 460"/>
          <p:cNvSpPr/>
          <p:nvPr/>
        </p:nvSpPr>
        <p:spPr>
          <a:xfrm rot="20382182">
            <a:off x="3733973" y="7468508"/>
            <a:ext cx="5536854" cy="901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5600"/>
            </a:lvl1pPr>
          </a:lstStyle>
          <a:p>
            <a:pPr lvl="0">
              <a:defRPr sz="1800">
                <a:solidFill>
                  <a:srgbClr val="000000"/>
                </a:solidFill>
              </a:defRPr>
            </a:pPr>
            <a:r>
              <a:rPr sz="5600">
                <a:solidFill>
                  <a:srgbClr val="535353"/>
                </a:solidFill>
              </a:rPr>
              <a:t>Else do as you wish</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2" name="pasted-image.tif"/>
          <p:cNvPicPr/>
          <p:nvPr/>
        </p:nvPicPr>
        <p:blipFill>
          <a:blip r:embed="rId2">
            <a:extLst/>
          </a:blip>
          <a:stretch>
            <a:fillRect/>
          </a:stretch>
        </p:blipFill>
        <p:spPr>
          <a:xfrm>
            <a:off x="6727805" y="3477283"/>
            <a:ext cx="5314990" cy="2024334"/>
          </a:xfrm>
          <a:prstGeom prst="rect">
            <a:avLst/>
          </a:prstGeom>
          <a:ln w="12700">
            <a:miter lim="400000"/>
          </a:ln>
        </p:spPr>
      </p:pic>
      <p:sp>
        <p:nvSpPr>
          <p:cNvPr id="463" name="Shape 463"/>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ember</a:t>
            </a:r>
          </a:p>
        </p:txBody>
      </p:sp>
      <p:sp>
        <p:nvSpPr>
          <p:cNvPr id="464" name="Shape 464"/>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A framework for creating ambitious web</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6" name="pasted-image.tif"/>
          <p:cNvPicPr/>
          <p:nvPr/>
        </p:nvPicPr>
        <p:blipFill>
          <a:blip r:embed="rId2">
            <a:extLst/>
          </a:blip>
          <a:stretch>
            <a:fillRect/>
          </a:stretch>
        </p:blipFill>
        <p:spPr>
          <a:xfrm>
            <a:off x="4070062" y="13467"/>
            <a:ext cx="4864676" cy="1852822"/>
          </a:xfrm>
          <a:prstGeom prst="rect">
            <a:avLst/>
          </a:prstGeom>
          <a:ln w="12700">
            <a:miter lim="400000"/>
          </a:ln>
        </p:spPr>
      </p:pic>
      <p:sp>
        <p:nvSpPr>
          <p:cNvPr id="467" name="Shape 467"/>
          <p:cNvSpPr/>
          <p:nvPr/>
        </p:nvSpPr>
        <p:spPr>
          <a:xfrm>
            <a:off x="5685780" y="1899646"/>
            <a:ext cx="1633240" cy="6223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535353"/>
                </a:solidFill>
              </a:rPr>
              <a:t>provides</a:t>
            </a:r>
          </a:p>
        </p:txBody>
      </p:sp>
      <p:sp>
        <p:nvSpPr>
          <p:cNvPr id="468" name="Shape 468"/>
          <p:cNvSpPr/>
          <p:nvPr/>
        </p:nvSpPr>
        <p:spPr>
          <a:xfrm>
            <a:off x="629069" y="2916160"/>
            <a:ext cx="2511340" cy="3225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407504" lvl="0" indent="-407504" algn="l">
              <a:buClr>
                <a:srgbClr val="535353"/>
              </a:buClr>
              <a:buSzPct val="82000"/>
              <a:buChar char="•"/>
              <a:defRPr sz="1800">
                <a:solidFill>
                  <a:srgbClr val="000000"/>
                </a:solidFill>
              </a:defRPr>
            </a:pPr>
            <a:r>
              <a:rPr sz="3600">
                <a:solidFill>
                  <a:srgbClr val="535353"/>
                </a:solidFill>
              </a:rPr>
              <a:t>Model</a:t>
            </a:r>
          </a:p>
          <a:p>
            <a:pPr marL="407504" lvl="0" indent="-407504" algn="l">
              <a:buClr>
                <a:srgbClr val="535353"/>
              </a:buClr>
              <a:buSzPct val="82000"/>
              <a:buChar char="•"/>
              <a:defRPr sz="1800">
                <a:solidFill>
                  <a:srgbClr val="000000"/>
                </a:solidFill>
              </a:defRPr>
            </a:pPr>
            <a:r>
              <a:rPr sz="3600">
                <a:solidFill>
                  <a:srgbClr val="535353"/>
                </a:solidFill>
              </a:rPr>
              <a:t>View</a:t>
            </a:r>
          </a:p>
          <a:p>
            <a:pPr marL="407504" lvl="0" indent="-407504" algn="l">
              <a:buClr>
                <a:srgbClr val="535353"/>
              </a:buClr>
              <a:buSzPct val="82000"/>
              <a:buChar char="•"/>
              <a:defRPr sz="1800">
                <a:solidFill>
                  <a:srgbClr val="000000"/>
                </a:solidFill>
              </a:defRPr>
            </a:pPr>
            <a:r>
              <a:rPr sz="3600">
                <a:solidFill>
                  <a:srgbClr val="535353"/>
                </a:solidFill>
              </a:rPr>
              <a:t>Routing</a:t>
            </a:r>
          </a:p>
          <a:p>
            <a:pPr marL="407504" lvl="0" indent="-407504" algn="l">
              <a:buClr>
                <a:srgbClr val="535353"/>
              </a:buClr>
              <a:buSzPct val="82000"/>
              <a:buChar char="•"/>
              <a:defRPr sz="1800">
                <a:solidFill>
                  <a:srgbClr val="000000"/>
                </a:solidFill>
              </a:defRPr>
            </a:pPr>
            <a:r>
              <a:rPr sz="3600">
                <a:solidFill>
                  <a:srgbClr val="535353"/>
                </a:solidFill>
              </a:rPr>
              <a:t>Controller</a:t>
            </a:r>
          </a:p>
          <a:p>
            <a:pPr marL="407504" lvl="0" indent="-407504" algn="l">
              <a:buClr>
                <a:srgbClr val="535353"/>
              </a:buClr>
              <a:buSzPct val="82000"/>
              <a:buChar char="•"/>
              <a:defRPr sz="1800">
                <a:solidFill>
                  <a:srgbClr val="000000"/>
                </a:solidFill>
              </a:defRPr>
            </a:pPr>
            <a:r>
              <a:rPr sz="3600">
                <a:solidFill>
                  <a:srgbClr val="535353"/>
                </a:solidFill>
              </a:rPr>
              <a:t>Bindings</a:t>
            </a:r>
          </a:p>
        </p:txBody>
      </p:sp>
      <p:sp>
        <p:nvSpPr>
          <p:cNvPr id="469" name="Shape 469"/>
          <p:cNvSpPr/>
          <p:nvPr/>
        </p:nvSpPr>
        <p:spPr>
          <a:xfrm rot="20382182">
            <a:off x="3733973" y="7468508"/>
            <a:ext cx="5536854" cy="901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5600"/>
            </a:lvl1pPr>
          </a:lstStyle>
          <a:p>
            <a:pPr lvl="0">
              <a:defRPr sz="1800">
                <a:solidFill>
                  <a:srgbClr val="000000"/>
                </a:solidFill>
              </a:defRPr>
            </a:pPr>
            <a:r>
              <a:rPr sz="5600">
                <a:solidFill>
                  <a:srgbClr val="535353"/>
                </a:solidFill>
              </a:rPr>
              <a:t>Else do as you wish</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 name="pasted-image.tif"/>
          <p:cNvPicPr/>
          <p:nvPr/>
        </p:nvPicPr>
        <p:blipFill>
          <a:blip r:embed="rId2">
            <a:extLst/>
          </a:blip>
          <a:stretch>
            <a:fillRect/>
          </a:stretch>
        </p:blipFill>
        <p:spPr>
          <a:xfrm>
            <a:off x="6759166" y="4112229"/>
            <a:ext cx="5252269" cy="1529142"/>
          </a:xfrm>
          <a:prstGeom prst="rect">
            <a:avLst/>
          </a:prstGeom>
          <a:ln w="12700">
            <a:miter lim="400000"/>
          </a:ln>
        </p:spPr>
      </p:pic>
      <p:sp>
        <p:nvSpPr>
          <p:cNvPr id="472" name="Shape 472"/>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knockout</a:t>
            </a:r>
          </a:p>
        </p:txBody>
      </p:sp>
      <p:sp>
        <p:nvSpPr>
          <p:cNvPr id="473" name="Shape 473"/>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just implements Two-Way Data Binding</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 name="pasted-image.tif"/>
          <p:cNvPicPr/>
          <p:nvPr/>
        </p:nvPicPr>
        <p:blipFill>
          <a:blip r:embed="rId2">
            <a:extLst/>
          </a:blip>
          <a:stretch>
            <a:fillRect/>
          </a:stretch>
        </p:blipFill>
        <p:spPr>
          <a:xfrm>
            <a:off x="3876266" y="415884"/>
            <a:ext cx="5252268" cy="1529142"/>
          </a:xfrm>
          <a:prstGeom prst="rect">
            <a:avLst/>
          </a:prstGeom>
          <a:ln w="12700">
            <a:miter lim="400000"/>
          </a:ln>
        </p:spPr>
      </p:pic>
      <p:sp>
        <p:nvSpPr>
          <p:cNvPr id="476" name="Shape 476"/>
          <p:cNvSpPr/>
          <p:nvPr/>
        </p:nvSpPr>
        <p:spPr>
          <a:xfrm>
            <a:off x="5685780" y="1899646"/>
            <a:ext cx="1633240" cy="6223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535353"/>
                </a:solidFill>
              </a:rPr>
              <a:t>provides</a:t>
            </a:r>
          </a:p>
        </p:txBody>
      </p:sp>
      <p:sp>
        <p:nvSpPr>
          <p:cNvPr id="477" name="Shape 477"/>
          <p:cNvSpPr/>
          <p:nvPr/>
        </p:nvSpPr>
        <p:spPr>
          <a:xfrm>
            <a:off x="629069" y="3176510"/>
            <a:ext cx="5652134" cy="2705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407504" lvl="0" indent="-407504" algn="l">
              <a:buClr>
                <a:srgbClr val="535353"/>
              </a:buClr>
              <a:buSzPct val="82000"/>
              <a:buChar char="•"/>
              <a:defRPr sz="1800">
                <a:solidFill>
                  <a:srgbClr val="000000"/>
                </a:solidFill>
              </a:defRPr>
            </a:pPr>
            <a:r>
              <a:rPr sz="3600">
                <a:solidFill>
                  <a:srgbClr val="535353"/>
                </a:solidFill>
              </a:rPr>
              <a:t>ViewModel</a:t>
            </a:r>
          </a:p>
          <a:p>
            <a:pPr marL="407504" lvl="0" indent="-407504" algn="l">
              <a:buClr>
                <a:srgbClr val="535353"/>
              </a:buClr>
              <a:buSzPct val="82000"/>
              <a:buChar char="•"/>
              <a:defRPr sz="1800">
                <a:solidFill>
                  <a:srgbClr val="000000"/>
                </a:solidFill>
              </a:defRPr>
            </a:pPr>
            <a:r>
              <a:rPr sz="3600">
                <a:solidFill>
                  <a:srgbClr val="535353"/>
                </a:solidFill>
              </a:rPr>
              <a:t>Model (as simple JS Object)</a:t>
            </a:r>
          </a:p>
          <a:p>
            <a:pPr marL="407504" lvl="0" indent="-407504" algn="l">
              <a:buClr>
                <a:srgbClr val="535353"/>
              </a:buClr>
              <a:buSzPct val="82000"/>
              <a:buChar char="•"/>
              <a:defRPr sz="1800">
                <a:solidFill>
                  <a:srgbClr val="000000"/>
                </a:solidFill>
              </a:defRPr>
            </a:pPr>
            <a:r>
              <a:rPr sz="3600">
                <a:solidFill>
                  <a:srgbClr val="535353"/>
                </a:solidFill>
              </a:rPr>
              <a:t>View (as HTML)</a:t>
            </a:r>
          </a:p>
          <a:p>
            <a:pPr lvl="0" algn="l">
              <a:defRPr sz="1800">
                <a:solidFill>
                  <a:srgbClr val="000000"/>
                </a:solidFill>
              </a:defRPr>
            </a:pPr>
            <a:endParaRPr sz="3600">
              <a:solidFill>
                <a:srgbClr val="535353"/>
              </a:solidFill>
            </a:endParaRPr>
          </a:p>
        </p:txBody>
      </p:sp>
      <p:sp>
        <p:nvSpPr>
          <p:cNvPr id="478" name="Shape 478"/>
          <p:cNvSpPr/>
          <p:nvPr/>
        </p:nvSpPr>
        <p:spPr>
          <a:xfrm rot="20382182">
            <a:off x="3733973" y="7468508"/>
            <a:ext cx="5536854" cy="901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5600"/>
            </a:lvl1pPr>
          </a:lstStyle>
          <a:p>
            <a:pPr lvl="0">
              <a:defRPr sz="1800">
                <a:solidFill>
                  <a:srgbClr val="000000"/>
                </a:solidFill>
              </a:defRPr>
            </a:pPr>
            <a:r>
              <a:rPr sz="5600">
                <a:solidFill>
                  <a:srgbClr val="535353"/>
                </a:solidFill>
              </a:rPr>
              <a:t>Else do as you wish</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p:nvPr/>
        </p:nvSpPr>
        <p:spPr>
          <a:xfrm>
            <a:off x="1270000" y="5689600"/>
            <a:ext cx="10464800" cy="369332"/>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2500"/>
            </a:lvl1pPr>
          </a:lstStyle>
          <a:p>
            <a:pPr lvl="0">
              <a:defRPr sz="1800">
                <a:solidFill>
                  <a:srgbClr val="000000"/>
                </a:solidFill>
              </a:defRPr>
            </a:pPr>
            <a:r>
              <a:rPr sz="2400" dirty="0">
                <a:solidFill>
                  <a:srgbClr val="535353"/>
                </a:solidFill>
              </a:rPr>
              <a:t>–Unemployed Architect</a:t>
            </a:r>
          </a:p>
        </p:txBody>
      </p:sp>
      <p:sp>
        <p:nvSpPr>
          <p:cNvPr id="47" name="Shape 47"/>
          <p:cNvSpPr/>
          <p:nvPr/>
        </p:nvSpPr>
        <p:spPr>
          <a:xfrm>
            <a:off x="1270000" y="4230529"/>
            <a:ext cx="10464800" cy="49244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500"/>
            </a:lvl1pPr>
          </a:lstStyle>
          <a:p>
            <a:pPr lvl="0">
              <a:defRPr sz="1800">
                <a:solidFill>
                  <a:srgbClr val="000000"/>
                </a:solidFill>
              </a:defRPr>
            </a:pPr>
            <a:r>
              <a:rPr sz="3200" dirty="0">
                <a:solidFill>
                  <a:srgbClr val="535353"/>
                </a:solidFill>
              </a:rPr>
              <a:t>“I will think about UI architecture tomorrow … maybe …”</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p:nvPr/>
        </p:nvSpPr>
        <p:spPr>
          <a:xfrm>
            <a:off x="7160214" y="4133850"/>
            <a:ext cx="4450172" cy="1485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defTabSz="457200">
              <a:spcBef>
                <a:spcPts val="2700"/>
              </a:spcBef>
              <a:defRPr sz="9000" spc="-200">
                <a:solidFill>
                  <a:srgbClr val="FFFFFF"/>
                </a:solidFill>
                <a:latin typeface="Times Roman"/>
                <a:ea typeface="Times Roman"/>
                <a:cs typeface="Times Roman"/>
                <a:sym typeface="Times Roman"/>
              </a:defRPr>
            </a:lvl1pPr>
          </a:lstStyle>
          <a:p>
            <a:pPr lvl="0">
              <a:defRPr sz="1800" spc="0">
                <a:solidFill>
                  <a:srgbClr val="000000"/>
                </a:solidFill>
              </a:defRPr>
            </a:pPr>
            <a:r>
              <a:rPr sz="9000" spc="-200">
                <a:solidFill>
                  <a:srgbClr val="FFFFFF"/>
                </a:solidFill>
              </a:rPr>
              <a:t>Kendo UI</a:t>
            </a:r>
          </a:p>
        </p:txBody>
      </p:sp>
      <p:sp>
        <p:nvSpPr>
          <p:cNvPr id="481" name="Shape 481"/>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kendo</a:t>
            </a:r>
          </a:p>
        </p:txBody>
      </p:sp>
      <p:sp>
        <p:nvSpPr>
          <p:cNvPr id="482" name="Shape 482"/>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Everything you need to build modern sites and apps with HTML5/JS</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p:nvPr/>
        </p:nvSpPr>
        <p:spPr>
          <a:xfrm>
            <a:off x="8985907" y="4217910"/>
            <a:ext cx="3432214" cy="6223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marL="407504" indent="-407504" algn="l">
              <a:buClr>
                <a:srgbClr val="535353"/>
              </a:buClr>
              <a:buSzPct val="82000"/>
              <a:buChar char="•"/>
            </a:lvl1pPr>
          </a:lstStyle>
          <a:p>
            <a:pPr lvl="0">
              <a:defRPr sz="1800">
                <a:solidFill>
                  <a:srgbClr val="000000"/>
                </a:solidFill>
              </a:defRPr>
            </a:pPr>
            <a:r>
              <a:rPr sz="3600">
                <a:solidFill>
                  <a:srgbClr val="535353"/>
                </a:solidFill>
              </a:rPr>
              <a:t>Build-in Widgets</a:t>
            </a:r>
          </a:p>
        </p:txBody>
      </p:sp>
      <p:sp>
        <p:nvSpPr>
          <p:cNvPr id="485" name="Shape 485"/>
          <p:cNvSpPr/>
          <p:nvPr/>
        </p:nvSpPr>
        <p:spPr>
          <a:xfrm rot="20382182">
            <a:off x="3733973" y="7468508"/>
            <a:ext cx="5536854" cy="901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5600"/>
            </a:lvl1pPr>
          </a:lstStyle>
          <a:p>
            <a:pPr lvl="0">
              <a:defRPr sz="1800">
                <a:solidFill>
                  <a:srgbClr val="000000"/>
                </a:solidFill>
              </a:defRPr>
            </a:pPr>
            <a:r>
              <a:rPr sz="5600">
                <a:solidFill>
                  <a:srgbClr val="535353"/>
                </a:solidFill>
              </a:rPr>
              <a:t>Else do as you wish</a:t>
            </a:r>
          </a:p>
        </p:txBody>
      </p:sp>
      <p:sp>
        <p:nvSpPr>
          <p:cNvPr id="486" name="Shape 486"/>
          <p:cNvSpPr/>
          <p:nvPr/>
        </p:nvSpPr>
        <p:spPr>
          <a:xfrm>
            <a:off x="4277314" y="437504"/>
            <a:ext cx="4450172" cy="14859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defTabSz="457200">
              <a:spcBef>
                <a:spcPts val="2700"/>
              </a:spcBef>
              <a:defRPr sz="9000" spc="-200">
                <a:solidFill>
                  <a:srgbClr val="FFFFFF"/>
                </a:solidFill>
                <a:latin typeface="Times Roman"/>
                <a:ea typeface="Times Roman"/>
                <a:cs typeface="Times Roman"/>
                <a:sym typeface="Times Roman"/>
              </a:defRPr>
            </a:lvl1pPr>
          </a:lstStyle>
          <a:p>
            <a:pPr lvl="0">
              <a:defRPr sz="1800" spc="0">
                <a:solidFill>
                  <a:srgbClr val="000000"/>
                </a:solidFill>
              </a:defRPr>
            </a:pPr>
            <a:r>
              <a:rPr sz="9000" spc="-200">
                <a:solidFill>
                  <a:srgbClr val="FFFFFF"/>
                </a:solidFill>
              </a:rPr>
              <a:t>Kendo UI</a:t>
            </a:r>
          </a:p>
        </p:txBody>
      </p:sp>
      <p:sp>
        <p:nvSpPr>
          <p:cNvPr id="487" name="Shape 487"/>
          <p:cNvSpPr/>
          <p:nvPr/>
        </p:nvSpPr>
        <p:spPr>
          <a:xfrm>
            <a:off x="5685780" y="1899646"/>
            <a:ext cx="1633240" cy="6223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535353"/>
                </a:solidFill>
              </a:rPr>
              <a:t>provides</a:t>
            </a:r>
          </a:p>
        </p:txBody>
      </p:sp>
      <p:sp>
        <p:nvSpPr>
          <p:cNvPr id="488" name="Shape 488"/>
          <p:cNvSpPr/>
          <p:nvPr/>
        </p:nvSpPr>
        <p:spPr>
          <a:xfrm>
            <a:off x="590431" y="3524249"/>
            <a:ext cx="5652134" cy="2705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407504" lvl="0" indent="-407504" algn="l">
              <a:buClr>
                <a:srgbClr val="535353"/>
              </a:buClr>
              <a:buSzPct val="82000"/>
              <a:buChar char="•"/>
              <a:defRPr sz="1800">
                <a:solidFill>
                  <a:srgbClr val="000000"/>
                </a:solidFill>
              </a:defRPr>
            </a:pPr>
            <a:r>
              <a:rPr sz="3600">
                <a:solidFill>
                  <a:srgbClr val="535353"/>
                </a:solidFill>
              </a:rPr>
              <a:t>ViewModel</a:t>
            </a:r>
          </a:p>
          <a:p>
            <a:pPr marL="407504" lvl="0" indent="-407504" algn="l">
              <a:buClr>
                <a:srgbClr val="535353"/>
              </a:buClr>
              <a:buSzPct val="82000"/>
              <a:buChar char="•"/>
              <a:defRPr sz="1800">
                <a:solidFill>
                  <a:srgbClr val="000000"/>
                </a:solidFill>
              </a:defRPr>
            </a:pPr>
            <a:r>
              <a:rPr sz="3600">
                <a:solidFill>
                  <a:srgbClr val="535353"/>
                </a:solidFill>
              </a:rPr>
              <a:t>Model (as simple JS Object)</a:t>
            </a:r>
          </a:p>
          <a:p>
            <a:pPr marL="407504" lvl="0" indent="-407504" algn="l">
              <a:buClr>
                <a:srgbClr val="535353"/>
              </a:buClr>
              <a:buSzPct val="82000"/>
              <a:buChar char="•"/>
              <a:defRPr sz="1800">
                <a:solidFill>
                  <a:srgbClr val="000000"/>
                </a:solidFill>
              </a:defRPr>
            </a:pPr>
            <a:r>
              <a:rPr sz="3600">
                <a:solidFill>
                  <a:srgbClr val="535353"/>
                </a:solidFill>
              </a:rPr>
              <a:t>View (as HTML)</a:t>
            </a:r>
          </a:p>
          <a:p>
            <a:pPr lvl="0" algn="l">
              <a:defRPr sz="1800">
                <a:solidFill>
                  <a:srgbClr val="000000"/>
                </a:solidFill>
              </a:defRPr>
            </a:pPr>
            <a:endParaRPr sz="3600">
              <a:solidFill>
                <a:srgbClr val="535353"/>
              </a:solidFill>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0" name="pasted-image.png"/>
          <p:cNvPicPr/>
          <p:nvPr/>
        </p:nvPicPr>
        <p:blipFill>
          <a:blip r:embed="rId2">
            <a:extLst/>
          </a:blip>
          <a:srcRect l="22368" t="32979" r="25052" b="32979"/>
          <a:stretch>
            <a:fillRect/>
          </a:stretch>
        </p:blipFill>
        <p:spPr>
          <a:xfrm>
            <a:off x="6705600" y="3533372"/>
            <a:ext cx="5359401" cy="2423485"/>
          </a:xfrm>
          <a:prstGeom prst="rect">
            <a:avLst/>
          </a:prstGeom>
          <a:ln w="12700">
            <a:miter lim="400000"/>
          </a:ln>
        </p:spPr>
      </p:pic>
      <p:sp>
        <p:nvSpPr>
          <p:cNvPr id="491" name="Shape 491"/>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canjs</a:t>
            </a:r>
          </a:p>
        </p:txBody>
      </p:sp>
      <p:sp>
        <p:nvSpPr>
          <p:cNvPr id="492" name="Shape 492"/>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with modern features like custom tags and 2-way binding</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4" name="pasted-image.png"/>
          <p:cNvPicPr/>
          <p:nvPr/>
        </p:nvPicPr>
        <p:blipFill>
          <a:blip r:embed="rId2">
            <a:extLst/>
          </a:blip>
          <a:srcRect l="22368" t="32979" r="25052" b="32979"/>
          <a:stretch>
            <a:fillRect/>
          </a:stretch>
        </p:blipFill>
        <p:spPr>
          <a:xfrm>
            <a:off x="4301660" y="-31205"/>
            <a:ext cx="4401480" cy="1990319"/>
          </a:xfrm>
          <a:prstGeom prst="rect">
            <a:avLst/>
          </a:prstGeom>
          <a:ln w="12700">
            <a:miter lim="400000"/>
          </a:ln>
        </p:spPr>
      </p:pic>
      <p:sp>
        <p:nvSpPr>
          <p:cNvPr id="495" name="Shape 495"/>
          <p:cNvSpPr/>
          <p:nvPr/>
        </p:nvSpPr>
        <p:spPr>
          <a:xfrm>
            <a:off x="5685780" y="1899646"/>
            <a:ext cx="1633240" cy="6223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535353"/>
                </a:solidFill>
              </a:rPr>
              <a:t>provides</a:t>
            </a:r>
          </a:p>
        </p:txBody>
      </p:sp>
      <p:sp>
        <p:nvSpPr>
          <p:cNvPr id="496" name="Shape 496"/>
          <p:cNvSpPr/>
          <p:nvPr/>
        </p:nvSpPr>
        <p:spPr>
          <a:xfrm>
            <a:off x="629069" y="3176510"/>
            <a:ext cx="2691943" cy="27051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407504" lvl="0" indent="-407504" algn="l">
              <a:buClr>
                <a:srgbClr val="535353"/>
              </a:buClr>
              <a:buSzPct val="82000"/>
              <a:buChar char="•"/>
              <a:defRPr sz="1800">
                <a:solidFill>
                  <a:srgbClr val="000000"/>
                </a:solidFill>
              </a:defRPr>
            </a:pPr>
            <a:r>
              <a:rPr sz="3600">
                <a:solidFill>
                  <a:srgbClr val="535353"/>
                </a:solidFill>
              </a:rPr>
              <a:t>Model </a:t>
            </a:r>
          </a:p>
          <a:p>
            <a:pPr marL="407504" lvl="0" indent="-407504" algn="l">
              <a:buClr>
                <a:srgbClr val="535353"/>
              </a:buClr>
              <a:buSzPct val="82000"/>
              <a:buChar char="•"/>
              <a:defRPr sz="1800">
                <a:solidFill>
                  <a:srgbClr val="000000"/>
                </a:solidFill>
              </a:defRPr>
            </a:pPr>
            <a:r>
              <a:rPr sz="3600">
                <a:solidFill>
                  <a:srgbClr val="535353"/>
                </a:solidFill>
              </a:rPr>
              <a:t>View</a:t>
            </a:r>
          </a:p>
          <a:p>
            <a:pPr marL="407504" lvl="0" indent="-407504" algn="l">
              <a:buClr>
                <a:srgbClr val="535353"/>
              </a:buClr>
              <a:buSzPct val="82000"/>
              <a:buChar char="•"/>
              <a:defRPr sz="1800">
                <a:solidFill>
                  <a:srgbClr val="000000"/>
                </a:solidFill>
              </a:defRPr>
            </a:pPr>
            <a:r>
              <a:rPr sz="3600">
                <a:solidFill>
                  <a:srgbClr val="535353"/>
                </a:solidFill>
              </a:rPr>
              <a:t>Routing</a:t>
            </a:r>
          </a:p>
          <a:p>
            <a:pPr marL="407504" lvl="0" indent="-407504" algn="l">
              <a:buClr>
                <a:srgbClr val="535353"/>
              </a:buClr>
              <a:buSzPct val="82000"/>
              <a:buChar char="•"/>
              <a:defRPr sz="1800">
                <a:solidFill>
                  <a:srgbClr val="000000"/>
                </a:solidFill>
              </a:defRPr>
            </a:pPr>
            <a:r>
              <a:rPr sz="3600">
                <a:solidFill>
                  <a:srgbClr val="535353"/>
                </a:solidFill>
              </a:rPr>
              <a:t>ViewModel</a:t>
            </a:r>
          </a:p>
        </p:txBody>
      </p:sp>
      <p:sp>
        <p:nvSpPr>
          <p:cNvPr id="497" name="Shape 497"/>
          <p:cNvSpPr/>
          <p:nvPr/>
        </p:nvSpPr>
        <p:spPr>
          <a:xfrm rot="20382182">
            <a:off x="3733973" y="7468508"/>
            <a:ext cx="5536854" cy="901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5600"/>
            </a:lvl1pPr>
          </a:lstStyle>
          <a:p>
            <a:pPr lvl="0">
              <a:defRPr sz="1800">
                <a:solidFill>
                  <a:srgbClr val="000000"/>
                </a:solidFill>
              </a:defRPr>
            </a:pPr>
            <a:r>
              <a:rPr sz="5600">
                <a:solidFill>
                  <a:srgbClr val="535353"/>
                </a:solidFill>
              </a:rPr>
              <a:t>Else do as you wish</a:t>
            </a: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 name="pasted-image.tif"/>
          <p:cNvPicPr/>
          <p:nvPr/>
        </p:nvPicPr>
        <p:blipFill>
          <a:blip r:embed="rId2">
            <a:extLst/>
          </a:blip>
          <a:stretch>
            <a:fillRect/>
          </a:stretch>
        </p:blipFill>
        <p:spPr>
          <a:xfrm>
            <a:off x="6777380" y="3759120"/>
            <a:ext cx="5215841" cy="2235360"/>
          </a:xfrm>
          <a:prstGeom prst="rect">
            <a:avLst/>
          </a:prstGeom>
          <a:ln w="12700">
            <a:miter lim="400000"/>
          </a:ln>
        </p:spPr>
      </p:pic>
      <p:sp>
        <p:nvSpPr>
          <p:cNvPr id="500" name="Shape 500"/>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extjs</a:t>
            </a:r>
          </a:p>
        </p:txBody>
      </p:sp>
      <p:sp>
        <p:nvSpPr>
          <p:cNvPr id="501" name="Shape 501"/>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JavaScript framework with an MVC/MVVM architecture and modern UI widgets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Shape 503"/>
          <p:cNvSpPr/>
          <p:nvPr/>
        </p:nvSpPr>
        <p:spPr>
          <a:xfrm>
            <a:off x="5685780" y="1899646"/>
            <a:ext cx="1633240" cy="6223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535353"/>
                </a:solidFill>
              </a:rPr>
              <a:t>provides</a:t>
            </a:r>
          </a:p>
        </p:txBody>
      </p:sp>
      <p:sp>
        <p:nvSpPr>
          <p:cNvPr id="504" name="Shape 504"/>
          <p:cNvSpPr/>
          <p:nvPr/>
        </p:nvSpPr>
        <p:spPr>
          <a:xfrm>
            <a:off x="629069" y="2916160"/>
            <a:ext cx="6051514" cy="3225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407504" lvl="0" indent="-407504" algn="l">
              <a:buClr>
                <a:srgbClr val="535353"/>
              </a:buClr>
              <a:buSzPct val="82000"/>
              <a:buChar char="•"/>
              <a:defRPr sz="1800">
                <a:solidFill>
                  <a:srgbClr val="000000"/>
                </a:solidFill>
              </a:defRPr>
            </a:pPr>
            <a:r>
              <a:rPr sz="3600">
                <a:solidFill>
                  <a:srgbClr val="535353"/>
                </a:solidFill>
              </a:rPr>
              <a:t>View</a:t>
            </a:r>
          </a:p>
          <a:p>
            <a:pPr marL="407504" lvl="0" indent="-407504" algn="l">
              <a:buClr>
                <a:srgbClr val="535353"/>
              </a:buClr>
              <a:buSzPct val="82000"/>
              <a:buChar char="•"/>
              <a:defRPr sz="1800">
                <a:solidFill>
                  <a:srgbClr val="000000"/>
                </a:solidFill>
              </a:defRPr>
            </a:pPr>
            <a:r>
              <a:rPr sz="3600">
                <a:solidFill>
                  <a:srgbClr val="535353"/>
                </a:solidFill>
              </a:rPr>
              <a:t>Model (as Models and Stores)</a:t>
            </a:r>
          </a:p>
          <a:p>
            <a:pPr marL="407504" lvl="0" indent="-407504" algn="l">
              <a:buClr>
                <a:srgbClr val="535353"/>
              </a:buClr>
              <a:buSzPct val="82000"/>
              <a:buChar char="•"/>
              <a:defRPr sz="1800">
                <a:solidFill>
                  <a:srgbClr val="000000"/>
                </a:solidFill>
              </a:defRPr>
            </a:pPr>
            <a:r>
              <a:rPr sz="3600">
                <a:solidFill>
                  <a:srgbClr val="535353"/>
                </a:solidFill>
              </a:rPr>
              <a:t>Controller</a:t>
            </a:r>
          </a:p>
          <a:p>
            <a:pPr marL="407504" lvl="0" indent="-407504" algn="l">
              <a:buClr>
                <a:srgbClr val="535353"/>
              </a:buClr>
              <a:buSzPct val="82000"/>
              <a:buChar char="•"/>
              <a:defRPr sz="1800">
                <a:solidFill>
                  <a:srgbClr val="000000"/>
                </a:solidFill>
              </a:defRPr>
            </a:pPr>
            <a:r>
              <a:rPr sz="3600">
                <a:solidFill>
                  <a:srgbClr val="535353"/>
                </a:solidFill>
              </a:rPr>
              <a:t>ViewModel</a:t>
            </a:r>
          </a:p>
          <a:p>
            <a:pPr marL="407504" lvl="0" indent="-407504" algn="l">
              <a:buClr>
                <a:srgbClr val="535353"/>
              </a:buClr>
              <a:buSzPct val="82000"/>
              <a:buChar char="•"/>
              <a:defRPr sz="1800">
                <a:solidFill>
                  <a:srgbClr val="000000"/>
                </a:solidFill>
              </a:defRPr>
            </a:pPr>
            <a:r>
              <a:rPr sz="3600">
                <a:solidFill>
                  <a:srgbClr val="535353"/>
                </a:solidFill>
              </a:rPr>
              <a:t>Routing (via Controllers)</a:t>
            </a:r>
          </a:p>
          <a:p>
            <a:pPr marL="407504" lvl="0" indent="-407504" algn="l">
              <a:buClr>
                <a:srgbClr val="535353"/>
              </a:buClr>
              <a:buSzPct val="82000"/>
              <a:buChar char="•"/>
              <a:defRPr sz="1800">
                <a:solidFill>
                  <a:srgbClr val="000000"/>
                </a:solidFill>
              </a:defRPr>
            </a:pPr>
            <a:r>
              <a:rPr sz="3600">
                <a:solidFill>
                  <a:srgbClr val="535353"/>
                </a:solidFill>
              </a:rPr>
              <a:t>ViewController</a:t>
            </a:r>
          </a:p>
        </p:txBody>
      </p:sp>
      <p:sp>
        <p:nvSpPr>
          <p:cNvPr id="505" name="Shape 505"/>
          <p:cNvSpPr/>
          <p:nvPr/>
        </p:nvSpPr>
        <p:spPr>
          <a:xfrm rot="20382182">
            <a:off x="3733973" y="7468508"/>
            <a:ext cx="5536854" cy="901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5600"/>
            </a:lvl1pPr>
          </a:lstStyle>
          <a:p>
            <a:pPr lvl="0">
              <a:defRPr sz="1800">
                <a:solidFill>
                  <a:srgbClr val="000000"/>
                </a:solidFill>
              </a:defRPr>
            </a:pPr>
            <a:r>
              <a:rPr sz="5600">
                <a:solidFill>
                  <a:srgbClr val="535353"/>
                </a:solidFill>
              </a:rPr>
              <a:t>Else do as you wish</a:t>
            </a:r>
          </a:p>
        </p:txBody>
      </p:sp>
      <p:pic>
        <p:nvPicPr>
          <p:cNvPr id="506" name="pasted-image.tif"/>
          <p:cNvPicPr/>
          <p:nvPr/>
        </p:nvPicPr>
        <p:blipFill>
          <a:blip r:embed="rId2">
            <a:extLst/>
          </a:blip>
          <a:stretch>
            <a:fillRect/>
          </a:stretch>
        </p:blipFill>
        <p:spPr>
          <a:xfrm>
            <a:off x="3566059" y="-162611"/>
            <a:ext cx="5215840" cy="2235361"/>
          </a:xfrm>
          <a:prstGeom prst="rect">
            <a:avLst/>
          </a:prstGeom>
          <a:ln w="12700">
            <a:miter lim="400000"/>
          </a:ln>
        </p:spPr>
      </p:pic>
      <p:sp>
        <p:nvSpPr>
          <p:cNvPr id="507" name="Shape 507"/>
          <p:cNvSpPr/>
          <p:nvPr/>
        </p:nvSpPr>
        <p:spPr>
          <a:xfrm>
            <a:off x="8985907" y="4217910"/>
            <a:ext cx="3432214" cy="6223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marL="407504" indent="-407504" algn="l">
              <a:buClr>
                <a:srgbClr val="535353"/>
              </a:buClr>
              <a:buSzPct val="82000"/>
              <a:buChar char="•"/>
            </a:lvl1pPr>
          </a:lstStyle>
          <a:p>
            <a:pPr lvl="0">
              <a:defRPr sz="1800">
                <a:solidFill>
                  <a:srgbClr val="000000"/>
                </a:solidFill>
              </a:defRPr>
            </a:pPr>
            <a:r>
              <a:rPr sz="3600">
                <a:solidFill>
                  <a:srgbClr val="535353"/>
                </a:solidFill>
              </a:rPr>
              <a:t>Build-in Widgets</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9" name="pasted-image.tif"/>
          <p:cNvPicPr/>
          <p:nvPr/>
        </p:nvPicPr>
        <p:blipFill>
          <a:blip r:embed="rId2">
            <a:extLst/>
          </a:blip>
          <a:stretch>
            <a:fillRect/>
          </a:stretch>
        </p:blipFill>
        <p:spPr>
          <a:xfrm>
            <a:off x="6725731" y="3739493"/>
            <a:ext cx="5319139" cy="1499914"/>
          </a:xfrm>
          <a:prstGeom prst="rect">
            <a:avLst/>
          </a:prstGeom>
          <a:ln w="12700">
            <a:miter lim="400000"/>
          </a:ln>
        </p:spPr>
      </p:pic>
      <p:sp>
        <p:nvSpPr>
          <p:cNvPr id="510" name="Shape 510"/>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angular</a:t>
            </a:r>
          </a:p>
        </p:txBody>
      </p:sp>
      <p:sp>
        <p:nvSpPr>
          <p:cNvPr id="511" name="Shape 511"/>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superheroic JavaScript MVW framework</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p:nvPr/>
        </p:nvSpPr>
        <p:spPr>
          <a:xfrm>
            <a:off x="5685780" y="1899646"/>
            <a:ext cx="1633240" cy="6223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0">
              <a:defRPr sz="1800">
                <a:solidFill>
                  <a:srgbClr val="000000"/>
                </a:solidFill>
              </a:defRPr>
            </a:pPr>
            <a:r>
              <a:rPr sz="3600">
                <a:solidFill>
                  <a:srgbClr val="535353"/>
                </a:solidFill>
              </a:rPr>
              <a:t>provides</a:t>
            </a:r>
          </a:p>
        </p:txBody>
      </p:sp>
      <p:sp>
        <p:nvSpPr>
          <p:cNvPr id="514" name="Shape 514"/>
          <p:cNvSpPr/>
          <p:nvPr/>
        </p:nvSpPr>
        <p:spPr>
          <a:xfrm>
            <a:off x="629069" y="3263900"/>
            <a:ext cx="10939625" cy="32258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marL="407504" lvl="0" indent="-407504" algn="l">
              <a:buClr>
                <a:srgbClr val="535353"/>
              </a:buClr>
              <a:buSzPct val="82000"/>
              <a:buChar char="•"/>
              <a:defRPr sz="1800">
                <a:solidFill>
                  <a:srgbClr val="000000"/>
                </a:solidFill>
              </a:defRPr>
            </a:pPr>
            <a:r>
              <a:rPr sz="3600">
                <a:solidFill>
                  <a:srgbClr val="535353"/>
                </a:solidFill>
              </a:rPr>
              <a:t>View (as HTML and Directives)</a:t>
            </a:r>
          </a:p>
          <a:p>
            <a:pPr marL="407504" lvl="0" indent="-407504" algn="l">
              <a:buClr>
                <a:srgbClr val="535353"/>
              </a:buClr>
              <a:buSzPct val="82000"/>
              <a:buChar char="•"/>
              <a:defRPr sz="1800">
                <a:solidFill>
                  <a:srgbClr val="000000"/>
                </a:solidFill>
              </a:defRPr>
            </a:pPr>
            <a:r>
              <a:rPr sz="3600">
                <a:solidFill>
                  <a:srgbClr val="535353"/>
                </a:solidFill>
              </a:rPr>
              <a:t>Controller (witch plays role of Presenter and ViewModel)</a:t>
            </a:r>
          </a:p>
          <a:p>
            <a:pPr marL="407504" lvl="0" indent="-407504" algn="l">
              <a:buClr>
                <a:srgbClr val="535353"/>
              </a:buClr>
              <a:buSzPct val="82000"/>
              <a:buChar char="•"/>
              <a:defRPr sz="1800">
                <a:solidFill>
                  <a:srgbClr val="000000"/>
                </a:solidFill>
              </a:defRPr>
            </a:pPr>
            <a:r>
              <a:rPr sz="3600">
                <a:solidFill>
                  <a:srgbClr val="535353"/>
                </a:solidFill>
              </a:rPr>
              <a:t>Routing</a:t>
            </a:r>
          </a:p>
          <a:p>
            <a:pPr marL="407504" lvl="0" indent="-407504" algn="l">
              <a:buClr>
                <a:srgbClr val="535353"/>
              </a:buClr>
              <a:buSzPct val="82000"/>
              <a:buChar char="•"/>
              <a:defRPr sz="1800">
                <a:solidFill>
                  <a:srgbClr val="000000"/>
                </a:solidFill>
              </a:defRPr>
            </a:pPr>
            <a:r>
              <a:rPr sz="3600">
                <a:solidFill>
                  <a:srgbClr val="535353"/>
                </a:solidFill>
              </a:rPr>
              <a:t>Model (as JS object or Service)</a:t>
            </a:r>
          </a:p>
          <a:p>
            <a:pPr marL="407504" lvl="0" indent="-407504" algn="l">
              <a:buClr>
                <a:srgbClr val="535353"/>
              </a:buClr>
              <a:buSzPct val="82000"/>
              <a:buChar char="•"/>
              <a:defRPr sz="1800">
                <a:solidFill>
                  <a:srgbClr val="000000"/>
                </a:solidFill>
              </a:defRPr>
            </a:pPr>
            <a:r>
              <a:rPr sz="3600">
                <a:solidFill>
                  <a:srgbClr val="535353"/>
                </a:solidFill>
              </a:rPr>
              <a:t>Modularity</a:t>
            </a:r>
          </a:p>
        </p:txBody>
      </p:sp>
      <p:sp>
        <p:nvSpPr>
          <p:cNvPr id="515" name="Shape 515"/>
          <p:cNvSpPr/>
          <p:nvPr/>
        </p:nvSpPr>
        <p:spPr>
          <a:xfrm rot="20382182">
            <a:off x="2881217" y="7437175"/>
            <a:ext cx="7242367" cy="96436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5600"/>
            </a:lvl1pPr>
          </a:lstStyle>
          <a:p>
            <a:pPr lvl="0">
              <a:defRPr sz="1800">
                <a:solidFill>
                  <a:srgbClr val="000000"/>
                </a:solidFill>
              </a:defRPr>
            </a:pPr>
            <a:r>
              <a:rPr sz="5600" dirty="0">
                <a:solidFill>
                  <a:srgbClr val="535353"/>
                </a:solidFill>
              </a:rPr>
              <a:t>More interesting, </a:t>
            </a:r>
            <a:r>
              <a:rPr sz="5600" dirty="0" smtClean="0">
                <a:solidFill>
                  <a:srgbClr val="535353"/>
                </a:solidFill>
              </a:rPr>
              <a:t>h</a:t>
            </a:r>
            <a:r>
              <a:rPr lang="en-US" sz="5600" dirty="0" smtClean="0">
                <a:solidFill>
                  <a:srgbClr val="535353"/>
                </a:solidFill>
              </a:rPr>
              <a:t>uh</a:t>
            </a:r>
            <a:r>
              <a:rPr sz="5600" dirty="0" smtClean="0">
                <a:solidFill>
                  <a:srgbClr val="535353"/>
                </a:solidFill>
              </a:rPr>
              <a:t>?</a:t>
            </a:r>
            <a:endParaRPr sz="5600" dirty="0">
              <a:solidFill>
                <a:srgbClr val="535353"/>
              </a:solidFill>
            </a:endParaRPr>
          </a:p>
        </p:txBody>
      </p:sp>
      <p:pic>
        <p:nvPicPr>
          <p:cNvPr id="516" name="pasted-image.tif"/>
          <p:cNvPicPr/>
          <p:nvPr/>
        </p:nvPicPr>
        <p:blipFill>
          <a:blip r:embed="rId2">
            <a:extLst/>
          </a:blip>
          <a:stretch>
            <a:fillRect/>
          </a:stretch>
        </p:blipFill>
        <p:spPr>
          <a:xfrm>
            <a:off x="3842831" y="430557"/>
            <a:ext cx="5319138" cy="1499914"/>
          </a:xfrm>
          <a:prstGeom prst="rect">
            <a:avLst/>
          </a:prstGeom>
          <a:ln w="12700">
            <a:miter lim="400000"/>
          </a:ln>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Shape 518"/>
          <p:cNvSpPr/>
          <p:nvPr/>
        </p:nvSpPr>
        <p:spPr>
          <a:xfrm>
            <a:off x="7759335" y="2724584"/>
            <a:ext cx="4064000" cy="62992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marL="259080" lvl="0" indent="-259080" algn="l" defTabSz="350520">
              <a:spcBef>
                <a:spcPts val="2200"/>
              </a:spcBef>
              <a:buSzPct val="82000"/>
              <a:buChar char="•"/>
              <a:defRPr sz="1800">
                <a:solidFill>
                  <a:srgbClr val="000000"/>
                </a:solidFill>
              </a:defRPr>
            </a:pPr>
            <a:r>
              <a:rPr sz="2280" b="1">
                <a:solidFill>
                  <a:srgbClr val="911100"/>
                </a:solidFill>
              </a:rPr>
              <a:t>understandability </a:t>
            </a:r>
          </a:p>
          <a:p>
            <a:pPr marL="259080" lvl="0" indent="-259080" algn="l" defTabSz="350520">
              <a:spcBef>
                <a:spcPts val="2200"/>
              </a:spcBef>
              <a:buSzPct val="82000"/>
              <a:buChar char="•"/>
              <a:defRPr sz="1800">
                <a:solidFill>
                  <a:srgbClr val="000000"/>
                </a:solidFill>
              </a:defRPr>
            </a:pPr>
            <a:r>
              <a:rPr sz="2280" b="1">
                <a:solidFill>
                  <a:srgbClr val="911100"/>
                </a:solidFill>
              </a:rPr>
              <a:t>performance </a:t>
            </a:r>
          </a:p>
          <a:p>
            <a:pPr lvl="0" algn="l" defTabSz="350520">
              <a:spcBef>
                <a:spcPts val="2200"/>
              </a:spcBef>
              <a:defRPr sz="1800">
                <a:solidFill>
                  <a:srgbClr val="000000"/>
                </a:solidFill>
              </a:defRPr>
            </a:pPr>
            <a:endParaRPr sz="2280" b="1">
              <a:solidFill>
                <a:srgbClr val="548D00"/>
              </a:solidFill>
            </a:endParaRPr>
          </a:p>
          <a:p>
            <a:pPr lvl="0" algn="l" defTabSz="350520">
              <a:spcBef>
                <a:spcPts val="2200"/>
              </a:spcBef>
              <a:defRPr sz="1800">
                <a:solidFill>
                  <a:srgbClr val="000000"/>
                </a:solidFill>
              </a:defRPr>
            </a:pPr>
            <a:endParaRPr sz="2280" b="1">
              <a:solidFill>
                <a:srgbClr val="548D00"/>
              </a:solidFill>
            </a:endParaRPr>
          </a:p>
          <a:p>
            <a:pPr lvl="0" algn="l" defTabSz="350520">
              <a:spcBef>
                <a:spcPts val="2200"/>
              </a:spcBef>
              <a:defRPr sz="1800">
                <a:solidFill>
                  <a:srgbClr val="000000"/>
                </a:solidFill>
              </a:defRPr>
            </a:pPr>
            <a:endParaRPr sz="2280" b="1">
              <a:solidFill>
                <a:srgbClr val="548D00"/>
              </a:solidFill>
            </a:endParaRPr>
          </a:p>
          <a:p>
            <a:pPr lvl="0" algn="l" defTabSz="350520">
              <a:spcBef>
                <a:spcPts val="2200"/>
              </a:spcBef>
              <a:defRPr sz="1800">
                <a:solidFill>
                  <a:srgbClr val="000000"/>
                </a:solidFill>
              </a:defRPr>
            </a:pPr>
            <a:endParaRPr sz="2280" b="1">
              <a:solidFill>
                <a:srgbClr val="548D00"/>
              </a:solidFill>
            </a:endParaRPr>
          </a:p>
          <a:p>
            <a:pPr lvl="0" algn="l" defTabSz="350520">
              <a:spcBef>
                <a:spcPts val="2200"/>
              </a:spcBef>
              <a:defRPr sz="1800">
                <a:solidFill>
                  <a:srgbClr val="000000"/>
                </a:solidFill>
              </a:defRPr>
            </a:pPr>
            <a:endParaRPr sz="2280" b="1">
              <a:solidFill>
                <a:srgbClr val="548D00"/>
              </a:solidFill>
            </a:endParaRPr>
          </a:p>
          <a:p>
            <a:pPr lvl="0" algn="l" defTabSz="350520">
              <a:spcBef>
                <a:spcPts val="2200"/>
              </a:spcBef>
              <a:defRPr sz="1800">
                <a:solidFill>
                  <a:srgbClr val="000000"/>
                </a:solidFill>
              </a:defRPr>
            </a:pPr>
            <a:endParaRPr sz="2280" b="1">
              <a:solidFill>
                <a:srgbClr val="548D00"/>
              </a:solidFill>
            </a:endParaRPr>
          </a:p>
          <a:p>
            <a:pPr lvl="0" algn="l" defTabSz="350520">
              <a:spcBef>
                <a:spcPts val="2200"/>
              </a:spcBef>
              <a:defRPr sz="1800">
                <a:solidFill>
                  <a:srgbClr val="000000"/>
                </a:solidFill>
              </a:defRPr>
            </a:pPr>
            <a:endParaRPr sz="2280" b="1">
              <a:solidFill>
                <a:srgbClr val="548D00"/>
              </a:solidFill>
            </a:endParaRPr>
          </a:p>
        </p:txBody>
      </p:sp>
      <p:sp>
        <p:nvSpPr>
          <p:cNvPr id="519" name="Shape 519"/>
          <p:cNvSpPr>
            <a:spLocks noGrp="1"/>
          </p:cNvSpPr>
          <p:nvPr>
            <p:ph type="title"/>
          </p:nvPr>
        </p:nvSpPr>
        <p:spPr>
          <a:prstGeom prst="rect">
            <a:avLst/>
          </a:prstGeom>
        </p:spPr>
        <p:txBody>
          <a:bodyPr/>
          <a:lstStyle/>
          <a:p>
            <a:pPr lvl="0">
              <a:defRPr sz="1800" cap="none">
                <a:solidFill>
                  <a:srgbClr val="000000"/>
                </a:solidFill>
              </a:defRPr>
            </a:pPr>
            <a:r>
              <a:rPr sz="7200" cap="all">
                <a:solidFill>
                  <a:srgbClr val="518D00"/>
                </a:solidFill>
              </a:rPr>
              <a:t>pros</a:t>
            </a:r>
            <a:r>
              <a:rPr sz="7200" cap="all">
                <a:solidFill>
                  <a:srgbClr val="535353"/>
                </a:solidFill>
              </a:rPr>
              <a:t> and </a:t>
            </a:r>
            <a:r>
              <a:rPr sz="7200" cap="all">
                <a:solidFill>
                  <a:srgbClr val="931100"/>
                </a:solidFill>
              </a:rPr>
              <a:t>cons</a:t>
            </a:r>
          </a:p>
        </p:txBody>
      </p:sp>
      <p:sp>
        <p:nvSpPr>
          <p:cNvPr id="520" name="Shape 520"/>
          <p:cNvSpPr>
            <a:spLocks noGrp="1"/>
          </p:cNvSpPr>
          <p:nvPr>
            <p:ph type="body" idx="1"/>
          </p:nvPr>
        </p:nvSpPr>
        <p:spPr>
          <a:xfrm>
            <a:off x="1739900" y="2730500"/>
            <a:ext cx="4064000" cy="6299200"/>
          </a:xfrm>
          <a:prstGeom prst="rect">
            <a:avLst/>
          </a:prstGeom>
        </p:spPr>
        <p:txBody>
          <a:bodyPr/>
          <a:lstStyle/>
          <a:p>
            <a:pPr marL="259080" lvl="0" indent="-259080" defTabSz="350520">
              <a:spcBef>
                <a:spcPts val="2200"/>
              </a:spcBef>
              <a:defRPr sz="1800">
                <a:solidFill>
                  <a:srgbClr val="000000"/>
                </a:solidFill>
              </a:defRPr>
            </a:pPr>
            <a:r>
              <a:rPr sz="2280" b="1">
                <a:solidFill>
                  <a:srgbClr val="548D00"/>
                </a:solidFill>
              </a:rPr>
              <a:t>scalability </a:t>
            </a:r>
          </a:p>
          <a:p>
            <a:pPr marL="259080" lvl="0" indent="-259080" defTabSz="350520">
              <a:spcBef>
                <a:spcPts val="2200"/>
              </a:spcBef>
              <a:defRPr sz="1800">
                <a:solidFill>
                  <a:srgbClr val="000000"/>
                </a:solidFill>
              </a:defRPr>
            </a:pPr>
            <a:r>
              <a:rPr sz="2280" b="1">
                <a:solidFill>
                  <a:srgbClr val="548D00"/>
                </a:solidFill>
              </a:rPr>
              <a:t>maintainability </a:t>
            </a:r>
          </a:p>
          <a:p>
            <a:pPr marL="259080" lvl="0" indent="-259080" defTabSz="350520">
              <a:spcBef>
                <a:spcPts val="2200"/>
              </a:spcBef>
              <a:defRPr sz="1800">
                <a:solidFill>
                  <a:srgbClr val="000000"/>
                </a:solidFill>
              </a:defRPr>
            </a:pPr>
            <a:r>
              <a:rPr sz="2280" b="1">
                <a:solidFill>
                  <a:srgbClr val="548D00"/>
                </a:solidFill>
              </a:rPr>
              <a:t>testability</a:t>
            </a:r>
          </a:p>
          <a:p>
            <a:pPr marL="259080" lvl="0" indent="-259080" defTabSz="350520">
              <a:spcBef>
                <a:spcPts val="2200"/>
              </a:spcBef>
              <a:defRPr sz="1800">
                <a:solidFill>
                  <a:srgbClr val="000000"/>
                </a:solidFill>
              </a:defRPr>
            </a:pPr>
            <a:r>
              <a:rPr sz="2280" b="1">
                <a:solidFill>
                  <a:srgbClr val="548D00"/>
                </a:solidFill>
              </a:rPr>
              <a:t>extensibility</a:t>
            </a:r>
          </a:p>
          <a:p>
            <a:pPr marL="259080" lvl="0" indent="-259080" defTabSz="350520">
              <a:spcBef>
                <a:spcPts val="2200"/>
              </a:spcBef>
              <a:defRPr sz="1800">
                <a:solidFill>
                  <a:srgbClr val="000000"/>
                </a:solidFill>
              </a:defRPr>
            </a:pPr>
            <a:r>
              <a:rPr sz="2280" b="1">
                <a:solidFill>
                  <a:srgbClr val="548D00"/>
                </a:solidFill>
              </a:rPr>
              <a:t>flexibility</a:t>
            </a:r>
          </a:p>
          <a:p>
            <a:pPr marL="259080" lvl="0" indent="-259080" defTabSz="350520">
              <a:spcBef>
                <a:spcPts val="2200"/>
              </a:spcBef>
              <a:defRPr sz="1800">
                <a:solidFill>
                  <a:srgbClr val="000000"/>
                </a:solidFill>
              </a:defRPr>
            </a:pPr>
            <a:r>
              <a:rPr sz="2280" b="1">
                <a:solidFill>
                  <a:srgbClr val="548D00"/>
                </a:solidFill>
              </a:rPr>
              <a:t>modifiability</a:t>
            </a:r>
          </a:p>
          <a:p>
            <a:pPr marL="259080" lvl="0" indent="-259080" defTabSz="350520">
              <a:spcBef>
                <a:spcPts val="2200"/>
              </a:spcBef>
              <a:defRPr sz="1800">
                <a:solidFill>
                  <a:srgbClr val="000000"/>
                </a:solidFill>
              </a:defRPr>
            </a:pPr>
            <a:r>
              <a:rPr sz="2280" b="1">
                <a:solidFill>
                  <a:srgbClr val="548D00"/>
                </a:solidFill>
              </a:rPr>
              <a:t>reusability</a:t>
            </a:r>
          </a:p>
          <a:p>
            <a:pPr marL="259080" lvl="0" indent="-259080" defTabSz="350520">
              <a:spcBef>
                <a:spcPts val="2200"/>
              </a:spcBef>
              <a:defRPr sz="1800">
                <a:solidFill>
                  <a:srgbClr val="000000"/>
                </a:solidFill>
              </a:defRPr>
            </a:pPr>
            <a:r>
              <a:rPr sz="2280" b="1">
                <a:solidFill>
                  <a:srgbClr val="548D00"/>
                </a:solidFill>
              </a:rPr>
              <a:t>understandability</a:t>
            </a:r>
          </a:p>
          <a:p>
            <a:pPr marL="259080" lvl="0" indent="-259080" defTabSz="350520">
              <a:spcBef>
                <a:spcPts val="2200"/>
              </a:spcBef>
              <a:defRPr sz="1800">
                <a:solidFill>
                  <a:srgbClr val="000000"/>
                </a:solidFill>
              </a:defRPr>
            </a:pPr>
            <a:r>
              <a:rPr sz="2280" b="1">
                <a:solidFill>
                  <a:srgbClr val="548D00"/>
                </a:solidFill>
              </a:rPr>
              <a:t>…</a:t>
            </a:r>
          </a:p>
          <a:p>
            <a:pPr marL="259080" lvl="0" indent="-259080" defTabSz="350520">
              <a:spcBef>
                <a:spcPts val="2200"/>
              </a:spcBef>
              <a:defRPr sz="1800">
                <a:solidFill>
                  <a:srgbClr val="000000"/>
                </a:solidFill>
              </a:defRPr>
            </a:pPr>
            <a:r>
              <a:rPr sz="2280" b="1">
                <a:solidFill>
                  <a:srgbClr val="548D00"/>
                </a:solidFill>
              </a:rPr>
              <a:t>etc.</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questions?</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asted-image-small.png"/>
          <p:cNvPicPr/>
          <p:nvPr/>
        </p:nvPicPr>
        <p:blipFill>
          <a:blip r:embed="rId2">
            <a:extLst/>
          </a:blip>
          <a:stretch>
            <a:fillRect/>
          </a:stretch>
        </p:blipFill>
        <p:spPr>
          <a:xfrm>
            <a:off x="3808602" y="524246"/>
            <a:ext cx="4668452" cy="5860308"/>
          </a:xfrm>
          <a:prstGeom prst="rect">
            <a:avLst/>
          </a:prstGeom>
          <a:ln w="12700">
            <a:miter lim="400000"/>
          </a:ln>
        </p:spPr>
      </p:pic>
      <p:sp>
        <p:nvSpPr>
          <p:cNvPr id="50" name="Shape 50"/>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we will do that</a:t>
            </a:r>
          </a:p>
        </p:txBody>
      </p:sp>
      <p:sp>
        <p:nvSpPr>
          <p:cNvPr id="51" name="Shape 51"/>
          <p:cNvSpPr>
            <a:spLocks noGrp="1"/>
          </p:cNvSpPr>
          <p:nvPr>
            <p:ph type="body" idx="1"/>
          </p:nvPr>
        </p:nvSpPr>
        <p:spPr>
          <a:prstGeom prst="rect">
            <a:avLst/>
          </a:prstGeom>
        </p:spPr>
        <p:txBody>
          <a:bodyPr/>
          <a:lstStyle/>
          <a:p>
            <a:pPr lvl="0">
              <a:defRPr sz="1800">
                <a:solidFill>
                  <a:srgbClr val="000000"/>
                </a:solidFill>
              </a:defRPr>
            </a:pPr>
            <a:r>
              <a:rPr sz="3800">
                <a:solidFill>
                  <a:srgbClr val="535353"/>
                </a:solidFill>
              </a:rPr>
              <a:t>We are professionals</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how to avoid such?</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asted-image.png"/>
          <p:cNvPicPr/>
          <p:nvPr/>
        </p:nvPicPr>
        <p:blipFill>
          <a:blip r:embed="rId2">
            <a:extLst/>
          </a:blip>
          <a:stretch>
            <a:fillRect/>
          </a:stretch>
        </p:blipFill>
        <p:spPr>
          <a:xfrm>
            <a:off x="3568764" y="1836524"/>
            <a:ext cx="5867272" cy="6080552"/>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SOLID4.png"/>
          <p:cNvPicPr/>
          <p:nvPr/>
        </p:nvPicPr>
        <p:blipFill>
          <a:blip r:embed="rId2">
            <a:extLst/>
          </a:blip>
          <a:stretch>
            <a:fillRect/>
          </a:stretch>
        </p:blipFill>
        <p:spPr>
          <a:xfrm>
            <a:off x="1035050" y="1912143"/>
            <a:ext cx="11010900" cy="4468814"/>
          </a:xfrm>
          <a:prstGeom prst="rect">
            <a:avLst/>
          </a:prstGeom>
          <a:ln w="12700">
            <a:miter lim="400000"/>
          </a:ln>
        </p:spPr>
      </p:pic>
      <p:sp>
        <p:nvSpPr>
          <p:cNvPr id="58" name="Shape 58"/>
          <p:cNvSpPr>
            <a:spLocks noGrp="1"/>
          </p:cNvSpPr>
          <p:nvPr>
            <p:ph type="title"/>
          </p:nvPr>
        </p:nvSpPr>
        <p:spPr>
          <a:prstGeom prst="rect">
            <a:avLst/>
          </a:prstGeom>
        </p:spPr>
        <p:txBody>
          <a:bodyPr/>
          <a:lstStyle/>
          <a:p>
            <a:pPr lvl="0">
              <a:defRPr sz="1800" cap="none">
                <a:solidFill>
                  <a:srgbClr val="000000"/>
                </a:solidFill>
              </a:defRPr>
            </a:pPr>
            <a:r>
              <a:rPr sz="7200" cap="all">
                <a:solidFill>
                  <a:srgbClr val="535353"/>
                </a:solidFill>
              </a:rPr>
              <a:t>solid</a:t>
            </a:r>
          </a:p>
        </p:txBody>
      </p:sp>
      <p:sp>
        <p:nvSpPr>
          <p:cNvPr id="59" name="Shape 59"/>
          <p:cNvSpPr>
            <a:spLocks noGrp="1"/>
          </p:cNvSpPr>
          <p:nvPr>
            <p:ph type="body" idx="1"/>
          </p:nvPr>
        </p:nvSpPr>
        <p:spPr>
          <a:prstGeom prst="rect">
            <a:avLst/>
          </a:prstGeom>
        </p:spPr>
        <p:txBody>
          <a:bodyPr/>
          <a:lstStyle>
            <a:lvl1pPr>
              <a:defRPr sz="3200"/>
            </a:lvl1pPr>
          </a:lstStyle>
          <a:p>
            <a:pPr lvl="0">
              <a:defRPr sz="1800">
                <a:solidFill>
                  <a:srgbClr val="000000"/>
                </a:solidFill>
              </a:defRPr>
            </a:pPr>
            <a:r>
              <a:rPr sz="3200">
                <a:solidFill>
                  <a:srgbClr val="535353"/>
                </a:solidFill>
              </a:rPr>
              <a:t> (Single responsibility, Open-closed, Liskov substitution, Interface segregation and Dependency inversion)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asted-image.png"/>
          <p:cNvPicPr/>
          <p:nvPr/>
        </p:nvPicPr>
        <p:blipFill>
          <a:blip r:embed="rId2">
            <a:extLst/>
          </a:blip>
          <a:srcRect t="7692" b="7692"/>
          <a:stretch>
            <a:fillRect/>
          </a:stretch>
        </p:blipFill>
        <p:spPr>
          <a:xfrm>
            <a:off x="2290167" y="812799"/>
            <a:ext cx="8424503" cy="4752285"/>
          </a:xfrm>
          <a:prstGeom prst="rect">
            <a:avLst/>
          </a:prstGeom>
          <a:ln w="12700">
            <a:miter lim="400000"/>
          </a:ln>
        </p:spPr>
      </p:pic>
      <p:sp>
        <p:nvSpPr>
          <p:cNvPr id="62" name="Shape 62"/>
          <p:cNvSpPr>
            <a:spLocks noGrp="1"/>
          </p:cNvSpPr>
          <p:nvPr>
            <p:ph type="title"/>
          </p:nvPr>
        </p:nvSpPr>
        <p:spPr>
          <a:prstGeom prst="rect">
            <a:avLst/>
          </a:prstGeom>
        </p:spPr>
        <p:txBody>
          <a:bodyPr>
            <a:normAutofit fontScale="90000"/>
          </a:bodyPr>
          <a:lstStyle/>
          <a:p>
            <a:pPr lvl="0">
              <a:defRPr sz="1800" cap="none">
                <a:solidFill>
                  <a:srgbClr val="000000"/>
                </a:solidFill>
              </a:defRPr>
            </a:pPr>
            <a:r>
              <a:rPr sz="7200" cap="all">
                <a:solidFill>
                  <a:srgbClr val="535353"/>
                </a:solidFill>
              </a:rPr>
              <a:t>Gof design patterns</a:t>
            </a:r>
          </a:p>
        </p:txBody>
      </p:sp>
      <p:sp>
        <p:nvSpPr>
          <p:cNvPr id="63" name="Shape 63"/>
          <p:cNvSpPr>
            <a:spLocks noGrp="1"/>
          </p:cNvSpPr>
          <p:nvPr>
            <p:ph type="body" idx="1"/>
          </p:nvPr>
        </p:nvSpPr>
        <p:spPr>
          <a:prstGeom prst="rect">
            <a:avLst/>
          </a:prstGeom>
        </p:spPr>
        <p:txBody>
          <a:bodyPr/>
          <a:lstStyle>
            <a:lvl1pPr>
              <a:defRPr sz="3300"/>
            </a:lvl1pPr>
          </a:lstStyle>
          <a:p>
            <a:pPr lvl="0">
              <a:defRPr sz="1800">
                <a:solidFill>
                  <a:srgbClr val="000000"/>
                </a:solidFill>
              </a:defRPr>
            </a:pPr>
            <a:r>
              <a:rPr sz="3300">
                <a:solidFill>
                  <a:srgbClr val="535353"/>
                </a:solidFill>
              </a:rPr>
              <a:t>Richard Helm, Erich Gamma, Ralph Johnson, and John Vlissides</a:t>
            </a:r>
          </a:p>
        </p:txBody>
      </p:sp>
    </p:spTree>
  </p:cSld>
  <p:clrMapOvr>
    <a:masterClrMapping/>
  </p:clrMapOvr>
  <p:transition spd="med"/>
</p:sld>
</file>

<file path=ppt/theme/theme1.xml><?xml version="1.0" encoding="utf-8"?>
<a:theme xmlns:a="http://schemas.openxmlformats.org/drawingml/2006/main"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TotalTime>
  <Words>747</Words>
  <Application>Microsoft Office PowerPoint</Application>
  <PresentationFormat>Custom</PresentationFormat>
  <Paragraphs>323</Paragraphs>
  <Slides>49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Avenir Roman</vt:lpstr>
      <vt:lpstr>Gill Sans Light</vt:lpstr>
      <vt:lpstr>HanziPen SC Regular</vt:lpstr>
      <vt:lpstr>Helvetica</vt:lpstr>
      <vt:lpstr>Helvetica Neue Medium</vt:lpstr>
      <vt:lpstr>Optima</vt:lpstr>
      <vt:lpstr>Times Roman</vt:lpstr>
      <vt:lpstr>Showroom</vt:lpstr>
      <vt:lpstr>Scalable JavaScript Application Architecture</vt:lpstr>
      <vt:lpstr>PowerPoint Presentation</vt:lpstr>
      <vt:lpstr>PowerPoint Presentation</vt:lpstr>
      <vt:lpstr>PowerPoint Presentation</vt:lpstr>
      <vt:lpstr>we will do that</vt:lpstr>
      <vt:lpstr>how to avoid such?</vt:lpstr>
      <vt:lpstr>PowerPoint Presentation</vt:lpstr>
      <vt:lpstr>solid</vt:lpstr>
      <vt:lpstr>Gof design patterns</vt:lpstr>
      <vt:lpstr>GoF Patterns in JavaScript</vt:lpstr>
      <vt:lpstr>separation of concerns</vt:lpstr>
      <vt:lpstr>N-tier architecture - MV* | mvW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separation of concerns</vt:lpstr>
      <vt:lpstr>Modularity</vt:lpstr>
      <vt:lpstr>Modularity</vt:lpstr>
      <vt:lpstr>Modularity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backbone</vt:lpstr>
      <vt:lpstr>PowerPoint Presentation</vt:lpstr>
      <vt:lpstr>ember</vt:lpstr>
      <vt:lpstr>PowerPoint Presentation</vt:lpstr>
      <vt:lpstr>knockout</vt:lpstr>
      <vt:lpstr>PowerPoint Presentation</vt:lpstr>
      <vt:lpstr>kendo</vt:lpstr>
      <vt:lpstr>PowerPoint Presentation</vt:lpstr>
      <vt:lpstr>canjs</vt:lpstr>
      <vt:lpstr>PowerPoint Presentation</vt:lpstr>
      <vt:lpstr>extjs</vt:lpstr>
      <vt:lpstr>PowerPoint Presentation</vt:lpstr>
      <vt:lpstr>angular</vt:lpstr>
      <vt:lpstr>PowerPoint Presentation</vt:lpstr>
      <vt:lpstr>pros and cons</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Scalable JavaScript Application Architecture</dc:title>
  <dc:creator>Kyrylo Buzykin</dc:creator>
  <cp:lastModifiedBy>Kyrylo Buzykin</cp:lastModifiedBy>
  <cp:revision>2</cp:revision>
  <dcterms:modified xsi:type="dcterms:W3CDTF">2014-09-23T12:15:20Z</dcterms:modified>
</cp:coreProperties>
</file>